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" strictFirstAndLastChars="0" saveSubsetFonts="1">
  <p:sldMasterIdLst>
    <p:sldMasterId id="2147483656" r:id="rId1"/>
  </p:sldMasterIdLst>
  <p:notesMasterIdLst>
    <p:notesMasterId r:id="rId29"/>
  </p:notesMasterIdLst>
  <p:sldIdLst>
    <p:sldId id="591" r:id="rId2"/>
    <p:sldId id="647" r:id="rId3"/>
    <p:sldId id="613" r:id="rId4"/>
    <p:sldId id="615" r:id="rId5"/>
    <p:sldId id="616" r:id="rId6"/>
    <p:sldId id="618" r:id="rId7"/>
    <p:sldId id="619" r:id="rId8"/>
    <p:sldId id="620" r:id="rId9"/>
    <p:sldId id="621" r:id="rId10"/>
    <p:sldId id="622" r:id="rId11"/>
    <p:sldId id="650" r:id="rId12"/>
    <p:sldId id="625" r:id="rId13"/>
    <p:sldId id="626" r:id="rId14"/>
    <p:sldId id="627" r:id="rId15"/>
    <p:sldId id="629" r:id="rId16"/>
    <p:sldId id="630" r:id="rId17"/>
    <p:sldId id="631" r:id="rId18"/>
    <p:sldId id="632" r:id="rId19"/>
    <p:sldId id="633" r:id="rId20"/>
    <p:sldId id="634" r:id="rId21"/>
    <p:sldId id="636" r:id="rId22"/>
    <p:sldId id="637" r:id="rId23"/>
    <p:sldId id="639" r:id="rId24"/>
    <p:sldId id="640" r:id="rId25"/>
    <p:sldId id="641" r:id="rId26"/>
    <p:sldId id="642" r:id="rId27"/>
    <p:sldId id="643" r:id="rId28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800000"/>
    <a:srgbClr val="FFFF00"/>
    <a:srgbClr val="000000"/>
    <a:srgbClr val="660033"/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707" autoAdjust="0"/>
  </p:normalViewPr>
  <p:slideViewPr>
    <p:cSldViewPr>
      <p:cViewPr varScale="1">
        <p:scale>
          <a:sx n="50" d="100"/>
          <a:sy n="50" d="100"/>
        </p:scale>
        <p:origin x="1338" y="4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hangingPunct="0">
              <a:defRPr sz="1200">
                <a:solidFill>
                  <a:srgbClr val="1A1844"/>
                </a:solidFill>
                <a:latin typeface="Lucida Gran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3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hangingPunct="0">
              <a:defRPr sz="1200">
                <a:solidFill>
                  <a:srgbClr val="1A1844"/>
                </a:solidFill>
                <a:latin typeface="Lucida Gran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5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7526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hangingPunct="0">
              <a:defRPr sz="1200">
                <a:solidFill>
                  <a:srgbClr val="1A1844"/>
                </a:solidFill>
                <a:latin typeface="Lucida Grande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7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hangingPunct="0">
              <a:defRPr sz="1200">
                <a:solidFill>
                  <a:srgbClr val="1A1844"/>
                </a:solidFill>
                <a:latin typeface="Lucida Grande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4232D4-E404-44B1-A25E-3AA8ADD7518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25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+mn-ea"/>
        <a:cs typeface="Arial" charset="0"/>
      </a:defRPr>
    </a:lvl1pPr>
    <a:lvl2pPr marL="457200" algn="r" rtl="1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+mn-ea"/>
        <a:cs typeface="Arial" charset="0"/>
      </a:defRPr>
    </a:lvl2pPr>
    <a:lvl3pPr marL="914400" algn="r" rtl="1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+mn-ea"/>
        <a:cs typeface="Arial" charset="0"/>
      </a:defRPr>
    </a:lvl3pPr>
    <a:lvl4pPr marL="1371600" algn="r" rtl="1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+mn-ea"/>
        <a:cs typeface="Arial" charset="0"/>
      </a:defRPr>
    </a:lvl4pPr>
    <a:lvl5pPr marL="1828800" algn="r" rtl="1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1pPr>
            <a:lvl2pPr marL="742950" indent="-285750" algn="r" rtl="1"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2pPr>
            <a:lvl3pPr marL="1143000" indent="-228600" algn="r" rtl="1"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3pPr>
            <a:lvl4pPr marL="1600200" indent="-228600" algn="r" rtl="1"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4pPr>
            <a:lvl5pPr marL="2057400" indent="-228600" algn="r" rtl="1"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9pPr>
          </a:lstStyle>
          <a:p>
            <a:pPr rtl="0"/>
            <a:fld id="{C4309F48-7C77-4CA8-8DF6-E972D2C373C1}" type="slidenum">
              <a:rPr lang="ar-SA" smtClean="0">
                <a:solidFill>
                  <a:srgbClr val="1A1844"/>
                </a:solidFill>
              </a:rPr>
              <a:pPr rtl="0"/>
              <a:t>2</a:t>
            </a:fld>
            <a:endParaRPr lang="en-US" smtClean="0">
              <a:solidFill>
                <a:srgbClr val="1A1844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>
              <a:latin typeface="Lucida Grande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94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latin typeface="Lucida Grande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065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latin typeface="Lucida Grande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273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latin typeface="Lucida Grande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708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latin typeface="Lucida Grande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13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latin typeface="Lucida Grande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819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latin typeface="Lucida Grande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118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3004800" cy="97536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32" tIns="65017" rIns="130032" bIns="65017" anchor="ctr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defRPr/>
              </a:pPr>
              <a:endParaRPr lang="fa-IR" sz="3400" smtClean="0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3400" smtClean="0"/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algn="r" defTabSz="1300163" rtl="1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13001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l" rtl="0" eaLnBrk="1" hangingPunct="1">
                  <a:defRPr/>
                </a:pPr>
                <a:endParaRPr lang="fa-IR" sz="3400" smtClean="0"/>
              </a:p>
            </p:txBody>
          </p:sp>
        </p:grpSp>
      </p:grpSp>
      <p:sp>
        <p:nvSpPr>
          <p:cNvPr id="1577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4225925" y="2600325"/>
            <a:ext cx="8561388" cy="3143250"/>
          </a:xfrm>
        </p:spPr>
        <p:txBody>
          <a:bodyPr/>
          <a:lstStyle>
            <a:lvl1pPr>
              <a:defRPr sz="71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77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4225925" y="6069013"/>
            <a:ext cx="8561388" cy="249237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50875" y="8886825"/>
            <a:ext cx="3033713" cy="6492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5A973-5A35-4736-A575-457FB4C695B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21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D36C7-D202-4EB3-AB32-D9FFF459525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08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650875"/>
            <a:ext cx="2925762" cy="7694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650875"/>
            <a:ext cx="8624888" cy="7694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4B119-85C3-4599-AFB7-7373DF3A4C3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64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650875"/>
            <a:ext cx="11703050" cy="1949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50875" y="2817813"/>
            <a:ext cx="11703050" cy="55276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1ED8A-BDD0-475E-B584-CA34F65E9AF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96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2DB73-D601-4301-BB18-7433D763ABF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3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E75E7-F4F3-4639-8C90-C56F6B3051B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4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817813"/>
            <a:ext cx="5775325" cy="5527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7813"/>
            <a:ext cx="5775325" cy="5527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FC082-D05E-4441-94DA-2F14D3C4CB0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2D0B9-41A4-4D1B-A31A-07CA77F912A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3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262C1-0052-4C62-8A76-E318771D6B9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0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51CAB-DAA2-456A-97D8-B07AB5A9F46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19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2785-8DA2-471F-8BAD-E18121963A8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35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 lIns="130046" tIns="65023" rIns="130046" bIns="65023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B0FAD-ACA9-462A-A61E-1454466DA17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16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413" y="8886825"/>
            <a:ext cx="411797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32" tIns="65017" rIns="130032" bIns="65017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7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213" y="8886825"/>
            <a:ext cx="3033712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32" tIns="65017" rIns="130032" bIns="65017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700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DFDA14-6A93-4067-AAFF-C47BA7C70A5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13004800" cy="776288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32" tIns="65017" rIns="130032" bIns="65017" anchor="ctr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rtl="0" eaLnBrk="1" hangingPunct="1">
                <a:defRPr/>
              </a:pPr>
              <a:endParaRPr lang="fa-IR" sz="3400" smtClean="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3400" smtClean="0"/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2600" smtClean="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2600" smtClean="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2600" smtClean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2600" smtClean="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3400" smtClean="0"/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2600" smtClean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algn="r" defTabSz="1300163" rtl="1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13001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rtl="0" eaLnBrk="1" hangingPunct="1">
                <a:defRPr/>
              </a:pPr>
              <a:endParaRPr lang="fa-IR" sz="2600" smtClean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650875"/>
            <a:ext cx="1170305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32" tIns="65017" rIns="130032" bIns="650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817813"/>
            <a:ext cx="1170305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32" tIns="65017" rIns="130032" bIns="650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66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875" y="8882063"/>
            <a:ext cx="3033713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32" tIns="65017" rIns="130032" bIns="65017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7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iming>
    <p:tnLst>
      <p:par>
        <p:cTn id="1" dur="indefinite" restart="never" nodeType="tmRoot"/>
      </p:par>
    </p:tnLst>
  </p:timing>
  <p:txStyles>
    <p:titleStyle>
      <a:lvl1pPr algn="l" defTabSz="1300163" rtl="1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</a:defRPr>
      </a:lvl1pPr>
      <a:lvl2pPr algn="l" defTabSz="1300163" rtl="1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2pPr>
      <a:lvl3pPr algn="l" defTabSz="1300163" rtl="1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3pPr>
      <a:lvl4pPr algn="l" defTabSz="1300163" rtl="1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4pPr>
      <a:lvl5pPr algn="l" defTabSz="1300163" rtl="1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5pPr>
      <a:lvl6pPr marL="457200" algn="l" defTabSz="1300163" rtl="1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6pPr>
      <a:lvl7pPr marL="914400" algn="l" defTabSz="1300163" rtl="1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7pPr>
      <a:lvl8pPr marL="1371600" algn="l" defTabSz="1300163" rtl="1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8pPr>
      <a:lvl9pPr marL="1828800" algn="l" defTabSz="1300163" rtl="1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487363" indent="-487363" algn="r" defTabSz="1300163" rtl="1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57275" indent="-406400" algn="r" defTabSz="1300163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4000">
          <a:solidFill>
            <a:schemeClr val="tx1"/>
          </a:solidFill>
          <a:latin typeface="+mn-lt"/>
          <a:cs typeface="+mn-cs"/>
        </a:defRPr>
      </a:lvl2pPr>
      <a:lvl3pPr marL="1625600" indent="-325438" algn="r" defTabSz="1300163" rtl="1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3400">
          <a:solidFill>
            <a:schemeClr val="tx1"/>
          </a:solidFill>
          <a:latin typeface="+mn-lt"/>
          <a:cs typeface="+mn-cs"/>
        </a:defRPr>
      </a:lvl3pPr>
      <a:lvl4pPr marL="2276475" indent="-325438" algn="r" defTabSz="1300163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4pPr>
      <a:lvl5pPr marL="2925763" indent="-325438" algn="r" defTabSz="1300163" rtl="1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5pPr>
      <a:lvl6pPr marL="3382963" indent="-325438" algn="r" defTabSz="1300163" rtl="1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6pPr>
      <a:lvl7pPr marL="3840163" indent="-325438" algn="r" defTabSz="1300163" rtl="1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7pPr>
      <a:lvl8pPr marL="4297363" indent="-325438" algn="r" defTabSz="1300163" rtl="1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8pPr>
      <a:lvl9pPr marL="4754563" indent="-325438" algn="r" defTabSz="1300163" rtl="1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5.png"/><Relationship Id="rId5" Type="http://schemas.openxmlformats.org/officeDocument/2006/relationships/image" Target="../media/image17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7.jpeg"/><Relationship Id="rId5" Type="http://schemas.openxmlformats.org/officeDocument/2006/relationships/image" Target="../media/image26.wmf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5.png"/><Relationship Id="rId5" Type="http://schemas.openxmlformats.org/officeDocument/2006/relationships/image" Target="../media/image28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2.jpeg"/><Relationship Id="rId5" Type="http://schemas.openxmlformats.org/officeDocument/2006/relationships/image" Target="../media/image30.jpeg"/><Relationship Id="rId4" Type="http://schemas.openxmlformats.org/officeDocument/2006/relationships/image" Target="../media/image2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37.jpeg"/><Relationship Id="rId5" Type="http://schemas.openxmlformats.org/officeDocument/2006/relationships/image" Target="../media/image2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2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4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5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ttp://imanprs.persiangig.com/image/nastaligh/sefaresh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1854200"/>
            <a:ext cx="11161712" cy="639762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3"/>
          <p:cNvSpPr txBox="1">
            <a:spLocks noChangeArrowheads="1"/>
          </p:cNvSpPr>
          <p:nvPr/>
        </p:nvSpPr>
        <p:spPr bwMode="auto">
          <a:xfrm>
            <a:off x="4249738" y="3163888"/>
            <a:ext cx="74025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2600"/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381000" y="2932113"/>
            <a:ext cx="1118870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0875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222375" lvl="1" indent="-571500" algn="just"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a-IR" sz="3200" b="1" dirty="0">
                <a:solidFill>
                  <a:srgbClr val="000000"/>
                </a:solidFill>
                <a:cs typeface="B Zar" panose="00000400000000000000" pitchFamily="2" charset="-78"/>
              </a:rPr>
              <a:t> </a:t>
            </a:r>
            <a:r>
              <a:rPr lang="fa-IR" sz="3000" b="1" dirty="0">
                <a:solidFill>
                  <a:srgbClr val="00206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ارزیابی ظاهری:</a:t>
            </a:r>
          </a:p>
          <a:p>
            <a:pPr lvl="2" algn="just" eaLnBrk="1" hangingPunct="1">
              <a:lnSpc>
                <a:spcPct val="130000"/>
              </a:lnSpc>
              <a:spcBef>
                <a:spcPct val="0"/>
              </a:spcBef>
              <a:buClrTx/>
              <a:buSzPct val="70000"/>
              <a:buFont typeface="Wingdings" panose="05000000000000000000" pitchFamily="2" charset="2"/>
              <a:buNone/>
              <a:defRPr/>
            </a:pPr>
            <a:r>
              <a:rPr lang="fa-IR" sz="2600" dirty="0">
                <a:solidFill>
                  <a:srgbClr val="000000"/>
                </a:solidFill>
                <a:cs typeface="B Zar" panose="00000400000000000000" pitchFamily="2" charset="-78"/>
              </a:rPr>
              <a:t>1- تعیین حجم منی</a:t>
            </a:r>
          </a:p>
          <a:p>
            <a:pPr lvl="2" algn="just" eaLnBrk="1" hangingPunct="1">
              <a:lnSpc>
                <a:spcPct val="130000"/>
              </a:lnSpc>
              <a:spcBef>
                <a:spcPct val="0"/>
              </a:spcBef>
              <a:buClrTx/>
              <a:buSzPct val="70000"/>
              <a:buFont typeface="Wingdings" panose="05000000000000000000" pitchFamily="2" charset="2"/>
              <a:buNone/>
              <a:defRPr/>
            </a:pPr>
            <a:r>
              <a:rPr lang="fa-IR" sz="2600" dirty="0">
                <a:solidFill>
                  <a:srgbClr val="000000"/>
                </a:solidFill>
                <a:cs typeface="B Zar" panose="00000400000000000000" pitchFamily="2" charset="-78"/>
              </a:rPr>
              <a:t>2- بررسی رنگ منی</a:t>
            </a:r>
          </a:p>
          <a:p>
            <a:pPr lvl="2" algn="just" eaLnBrk="1" hangingPunct="1">
              <a:lnSpc>
                <a:spcPct val="130000"/>
              </a:lnSpc>
              <a:spcBef>
                <a:spcPct val="0"/>
              </a:spcBef>
              <a:buClrTx/>
              <a:buSzPct val="70000"/>
              <a:buFont typeface="Wingdings" panose="05000000000000000000" pitchFamily="2" charset="2"/>
              <a:buNone/>
              <a:defRPr/>
            </a:pPr>
            <a:r>
              <a:rPr lang="fa-IR" sz="2600" dirty="0">
                <a:solidFill>
                  <a:srgbClr val="000000"/>
                </a:solidFill>
                <a:cs typeface="B Zar" panose="00000400000000000000" pitchFamily="2" charset="-78"/>
              </a:rPr>
              <a:t>3- آلودگی منی با مواد خارجی، خون و ادرار</a:t>
            </a:r>
          </a:p>
          <a:p>
            <a:pPr lvl="1" algn="just" eaLnBrk="1" hangingPunct="1">
              <a:lnSpc>
                <a:spcPct val="130000"/>
              </a:lnSpc>
              <a:spcBef>
                <a:spcPct val="0"/>
              </a:spcBef>
              <a:buClrTx/>
              <a:buSzPct val="70000"/>
              <a:buFont typeface="Wingdings" panose="05000000000000000000" pitchFamily="2" charset="2"/>
              <a:buNone/>
              <a:defRPr/>
            </a:pPr>
            <a:endParaRPr lang="fa-IR" sz="3200" dirty="0">
              <a:solidFill>
                <a:srgbClr val="000000"/>
              </a:solidFill>
              <a:cs typeface="B Zar" panose="00000400000000000000" pitchFamily="2" charset="-78"/>
            </a:endParaRPr>
          </a:p>
          <a:p>
            <a:pPr marL="1222375" lvl="1" indent="-571500" algn="just"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  <a:defRPr/>
            </a:pPr>
            <a:r>
              <a:rPr lang="fa-IR" sz="3200" dirty="0">
                <a:solidFill>
                  <a:srgbClr val="000000"/>
                </a:solidFill>
                <a:cs typeface="B Zar" panose="00000400000000000000" pitchFamily="2" charset="-78"/>
              </a:rPr>
              <a:t> </a:t>
            </a:r>
            <a:r>
              <a:rPr lang="fa-IR" sz="3000" b="1" dirty="0">
                <a:solidFill>
                  <a:srgbClr val="00206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ارزیابی میکروسکوپی:</a:t>
            </a:r>
          </a:p>
          <a:p>
            <a:pPr lvl="2" algn="just" eaLnBrk="1" hangingPunct="1">
              <a:lnSpc>
                <a:spcPct val="130000"/>
              </a:lnSpc>
              <a:spcBef>
                <a:spcPct val="0"/>
              </a:spcBef>
              <a:buClrTx/>
              <a:buSzPct val="70000"/>
              <a:buFont typeface="Wingdings" panose="05000000000000000000" pitchFamily="2" charset="2"/>
              <a:buNone/>
              <a:defRPr/>
            </a:pPr>
            <a:r>
              <a:rPr lang="fa-IR" sz="2600" dirty="0">
                <a:solidFill>
                  <a:srgbClr val="000000"/>
                </a:solidFill>
                <a:cs typeface="B Zar" panose="00000400000000000000" pitchFamily="2" charset="-78"/>
              </a:rPr>
              <a:t>1- غلظت</a:t>
            </a:r>
          </a:p>
          <a:p>
            <a:pPr lvl="2" algn="just" eaLnBrk="1" hangingPunct="1">
              <a:lnSpc>
                <a:spcPct val="130000"/>
              </a:lnSpc>
              <a:spcBef>
                <a:spcPct val="0"/>
              </a:spcBef>
              <a:buClrTx/>
              <a:buSzPct val="70000"/>
              <a:buFont typeface="Wingdings" panose="05000000000000000000" pitchFamily="2" charset="2"/>
              <a:buNone/>
              <a:defRPr/>
            </a:pPr>
            <a:r>
              <a:rPr lang="fa-IR" sz="2600" dirty="0">
                <a:solidFill>
                  <a:srgbClr val="000000"/>
                </a:solidFill>
                <a:cs typeface="B Zar" panose="00000400000000000000" pitchFamily="2" charset="-78"/>
              </a:rPr>
              <a:t>2- تحرک اسپرم</a:t>
            </a:r>
            <a:r>
              <a:rPr lang="fa-IR" sz="2600" dirty="0">
                <a:solidFill>
                  <a:srgbClr val="000000"/>
                </a:solidFill>
              </a:rPr>
              <a:t>‌</a:t>
            </a:r>
            <a:r>
              <a:rPr lang="fa-IR" sz="2600" dirty="0">
                <a:solidFill>
                  <a:srgbClr val="000000"/>
                </a:solidFill>
                <a:cs typeface="B Zar" panose="00000400000000000000" pitchFamily="2" charset="-78"/>
              </a:rPr>
              <a:t>ها</a:t>
            </a:r>
          </a:p>
          <a:p>
            <a:pPr lvl="2" algn="just" eaLnBrk="1" hangingPunct="1">
              <a:lnSpc>
                <a:spcPct val="130000"/>
              </a:lnSpc>
              <a:spcBef>
                <a:spcPct val="0"/>
              </a:spcBef>
              <a:buClrTx/>
              <a:buSzPct val="70000"/>
              <a:buFont typeface="Wingdings" panose="05000000000000000000" pitchFamily="2" charset="2"/>
              <a:buNone/>
              <a:defRPr/>
            </a:pPr>
            <a:r>
              <a:rPr lang="fa-IR" sz="2600" dirty="0">
                <a:solidFill>
                  <a:srgbClr val="000000"/>
                </a:solidFill>
                <a:cs typeface="B Zar" panose="00000400000000000000" pitchFamily="2" charset="-78"/>
              </a:rPr>
              <a:t>3- بررسی وجود اسپرم</a:t>
            </a:r>
            <a:r>
              <a:rPr lang="fa-IR" sz="2600" dirty="0">
                <a:solidFill>
                  <a:srgbClr val="000000"/>
                </a:solidFill>
              </a:rPr>
              <a:t>‌</a:t>
            </a:r>
            <a:r>
              <a:rPr lang="fa-IR" sz="2600" dirty="0">
                <a:solidFill>
                  <a:srgbClr val="000000"/>
                </a:solidFill>
                <a:cs typeface="B Zar" panose="00000400000000000000" pitchFamily="2" charset="-78"/>
              </a:rPr>
              <a:t>های ناهنجار</a:t>
            </a:r>
          </a:p>
          <a:p>
            <a:pPr lvl="2" algn="just" eaLnBrk="1" hangingPunct="1">
              <a:lnSpc>
                <a:spcPct val="130000"/>
              </a:lnSpc>
              <a:spcBef>
                <a:spcPct val="0"/>
              </a:spcBef>
              <a:buClrTx/>
              <a:buSzPct val="70000"/>
              <a:buFont typeface="Wingdings" panose="05000000000000000000" pitchFamily="2" charset="2"/>
              <a:buNone/>
              <a:defRPr/>
            </a:pPr>
            <a:r>
              <a:rPr lang="fa-IR" sz="2600" dirty="0">
                <a:solidFill>
                  <a:srgbClr val="000000"/>
                </a:solidFill>
                <a:cs typeface="B Zar" panose="00000400000000000000" pitchFamily="2" charset="-78"/>
              </a:rPr>
              <a:t>4- تعیین درصد اسپرم</a:t>
            </a:r>
            <a:r>
              <a:rPr lang="fa-IR" sz="2600" dirty="0">
                <a:solidFill>
                  <a:srgbClr val="000000"/>
                </a:solidFill>
              </a:rPr>
              <a:t>‌</a:t>
            </a:r>
            <a:r>
              <a:rPr lang="fa-IR" sz="2600" dirty="0">
                <a:solidFill>
                  <a:srgbClr val="000000"/>
                </a:solidFill>
                <a:cs typeface="B Zar" panose="00000400000000000000" pitchFamily="2" charset="-78"/>
              </a:rPr>
              <a:t>های زنده</a:t>
            </a:r>
            <a:endParaRPr lang="en-US" sz="2600" dirty="0">
              <a:solidFill>
                <a:srgbClr val="000000"/>
              </a:solidFill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4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sp>
        <p:nvSpPr>
          <p:cNvPr id="65541" name="Text Box 21"/>
          <p:cNvSpPr txBox="1">
            <a:spLocks noChangeArrowheads="1"/>
          </p:cNvSpPr>
          <p:nvPr/>
        </p:nvSpPr>
        <p:spPr bwMode="auto">
          <a:xfrm>
            <a:off x="1317625" y="1708150"/>
            <a:ext cx="1064895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685800" indent="-685800"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fa-IR" sz="3600" b="1">
                <a:solidFill>
                  <a:srgbClr val="00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ارزیابی اسپرم</a:t>
            </a:r>
            <a:endParaRPr lang="en-US" sz="3600" b="1">
              <a:solidFill>
                <a:srgbClr val="000000"/>
              </a:solidFill>
              <a:latin typeface="Tahoma" panose="020B0604030504040204" pitchFamily="34" charset="0"/>
              <a:cs typeface="B Nazanin" panose="000004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9832" y="15644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0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50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50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50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50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50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5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4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6563" name="Picture 4" descr="Image result for semen evaluation color appearan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" b="14285"/>
          <a:stretch>
            <a:fillRect/>
          </a:stretch>
        </p:blipFill>
        <p:spPr bwMode="auto">
          <a:xfrm>
            <a:off x="3406775" y="2355850"/>
            <a:ext cx="61912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1"/>
          <p:cNvSpPr>
            <a:spLocks noChangeArrowheads="1"/>
          </p:cNvSpPr>
          <p:nvPr/>
        </p:nvSpPr>
        <p:spPr bwMode="auto">
          <a:xfrm>
            <a:off x="1893888" y="7613650"/>
            <a:ext cx="9239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sz="2400">
                <a:solidFill>
                  <a:srgbClr val="F1F3F4"/>
                </a:solidFill>
              </a:rPr>
              <a:t/>
            </a:r>
            <a:br>
              <a:rPr lang="en-US" sz="2400">
                <a:solidFill>
                  <a:srgbClr val="F1F3F4"/>
                </a:solidFill>
              </a:rPr>
            </a:br>
            <a:r>
              <a:rPr lang="en-US" sz="2400">
                <a:solidFill>
                  <a:srgbClr val="000066"/>
                </a:solidFill>
              </a:rPr>
              <a:t>Hematospermic (A) and normal (B) ejaculate</a:t>
            </a:r>
            <a:endParaRPr lang="en-US" sz="240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752" y="120439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4"/>
          <p:cNvSpPr txBox="1">
            <a:spLocks noChangeArrowheads="1"/>
          </p:cNvSpPr>
          <p:nvPr/>
        </p:nvSpPr>
        <p:spPr bwMode="auto">
          <a:xfrm>
            <a:off x="4249738" y="3163888"/>
            <a:ext cx="74025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2600"/>
          </a:p>
        </p:txBody>
      </p:sp>
      <p:sp>
        <p:nvSpPr>
          <p:cNvPr id="68611" name="Rectangle 7"/>
          <p:cNvSpPr>
            <a:spLocks noChangeArrowheads="1"/>
          </p:cNvSpPr>
          <p:nvPr/>
        </p:nvSpPr>
        <p:spPr bwMode="auto">
          <a:xfrm>
            <a:off x="11113" y="5821363"/>
            <a:ext cx="1218723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a-IR" sz="4000">
                <a:cs typeface="B Zar" panose="00000400000000000000" pitchFamily="2" charset="-78"/>
              </a:rPr>
              <a:t>با شمارش تعداد اسپرم</a:t>
            </a:r>
            <a:r>
              <a:rPr lang="fa-IR" sz="4000"/>
              <a:t>‌</a:t>
            </a:r>
            <a:r>
              <a:rPr lang="fa-IR" sz="4000">
                <a:cs typeface="B Zar" panose="00000400000000000000" pitchFamily="2" charset="-78"/>
              </a:rPr>
              <a:t>های موجود در 25 خانه می</a:t>
            </a:r>
            <a:r>
              <a:rPr lang="fa-IR" sz="4000"/>
              <a:t>‌</a:t>
            </a:r>
            <a:r>
              <a:rPr lang="fa-IR" sz="4000">
                <a:cs typeface="B Zar" panose="00000400000000000000" pitchFamily="2" charset="-78"/>
              </a:rPr>
              <a:t>توان غلظت را محاسبه کرد: </a:t>
            </a:r>
          </a:p>
        </p:txBody>
      </p:sp>
      <p:sp>
        <p:nvSpPr>
          <p:cNvPr id="68612" name="Rectangle 8"/>
          <p:cNvSpPr>
            <a:spLocks noChangeArrowheads="1"/>
          </p:cNvSpPr>
          <p:nvPr/>
        </p:nvSpPr>
        <p:spPr bwMode="auto">
          <a:xfrm>
            <a:off x="525463" y="6821488"/>
            <a:ext cx="11811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sz="3400">
                <a:solidFill>
                  <a:srgbClr val="000000"/>
                </a:solidFill>
                <a:cs typeface="B Zar" panose="00000400000000000000" pitchFamily="2" charset="-78"/>
              </a:rPr>
              <a:t>1000× میزان رقیق کردن ×10× تعداد اسپرم</a:t>
            </a:r>
            <a:r>
              <a:rPr lang="fa-IR" sz="3400">
                <a:solidFill>
                  <a:srgbClr val="000000"/>
                </a:solidFill>
              </a:rPr>
              <a:t>‌</a:t>
            </a:r>
            <a:r>
              <a:rPr lang="fa-IR" sz="3400">
                <a:solidFill>
                  <a:srgbClr val="000000"/>
                </a:solidFill>
                <a:cs typeface="B Zar" panose="00000400000000000000" pitchFamily="2" charset="-78"/>
              </a:rPr>
              <a:t>ها در 25 خانه = تعداد اسپرم در هر میلی لیتر</a:t>
            </a: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4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8614" name="Picture 4" descr="Haemocytometer grid:red square = 1 mm2, 100 nlgreen square = 0.0625 mm2, 6.25 nlyellow square = 0.04 mm2, 4 nlblue square = 0.0025 mm2, 0.25 nlat a depth of 0.1 mm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3292475"/>
            <a:ext cx="2449512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2" descr="Image result for tuma neubauer lam sperm count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989013"/>
            <a:ext cx="80962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5782320" y="4156720"/>
            <a:ext cx="576064" cy="432048"/>
          </a:xfrm>
          <a:prstGeom prst="ellipse">
            <a:avLst/>
          </a:prstGeom>
          <a:blipFill dpi="0" rotWithShape="0">
            <a:blip/>
            <a:srcRect/>
            <a:tile tx="0" ty="0" sx="100000" sy="100000" flip="none" algn="tl"/>
          </a:blip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760" y="11323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46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8611" grpId="0"/>
      <p:bldP spid="68612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4249738" y="3163888"/>
            <a:ext cx="74025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2600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57188" y="1190625"/>
            <a:ext cx="121872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None/>
            </a:pPr>
            <a:r>
              <a:rPr lang="fa-IR" sz="3600" b="1">
                <a:solidFill>
                  <a:srgbClr val="00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انوع ناهنجاری‌های معمول در اسپرم ها</a:t>
            </a: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4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8613" name="Picture 4" descr="Image result for abnormality in sper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2789238"/>
            <a:ext cx="10018713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7600" y="457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606550" y="1781175"/>
            <a:ext cx="106489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685800" indent="-685800"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fa-IR" sz="3600" b="1">
                <a:solidFill>
                  <a:srgbClr val="00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رقیق کردن منی</a:t>
            </a:r>
            <a:endParaRPr lang="en-US" sz="3600" b="1">
              <a:solidFill>
                <a:srgbClr val="000000"/>
              </a:solidFill>
              <a:latin typeface="Tahoma" panose="020B0604030504040204" pitchFamily="34" charset="0"/>
              <a:cs typeface="B Nazanin" panose="00000400000000000000" pitchFamily="2" charset="-78"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4249738" y="3163888"/>
            <a:ext cx="74025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2600"/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255588" y="2932113"/>
            <a:ext cx="1198086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487363" indent="-487363"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22375" indent="-57150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SzPct val="90000"/>
              <a:buFont typeface="Wingdings" panose="05000000000000000000" pitchFamily="2" charset="2"/>
              <a:buChar char="ü"/>
            </a:pPr>
            <a:r>
              <a:rPr lang="fa-IR" sz="3200" b="1">
                <a:solidFill>
                  <a:srgbClr val="000066"/>
                </a:solidFill>
                <a:cs typeface="B Nazanin" panose="00000400000000000000" pitchFamily="2" charset="-78"/>
              </a:rPr>
              <a:t>یک رقیق کننده مناسب بطور معمول حاوی ترکیبات زیر است:</a:t>
            </a:r>
            <a:endParaRPr lang="fa-IR" sz="3200" b="1">
              <a:solidFill>
                <a:srgbClr val="000000"/>
              </a:solidFill>
              <a:cs typeface="B Zar" panose="00000400000000000000" pitchFamily="2" charset="-78"/>
            </a:endParaRP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sz="2800">
                <a:latin typeface="Tahoma" panose="020B0604030504040204" pitchFamily="34" charset="0"/>
                <a:cs typeface="B Zar" panose="00000400000000000000" pitchFamily="2" charset="-78"/>
              </a:rPr>
              <a:t> یک ترکیب بافری 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sz="2800">
                <a:latin typeface="Tahoma" panose="020B0604030504040204" pitchFamily="34" charset="0"/>
                <a:cs typeface="B Zar" panose="00000400000000000000" pitchFamily="2" charset="-78"/>
              </a:rPr>
              <a:t> یک ماده غذایی مناسب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sz="2800">
                <a:latin typeface="Tahoma" panose="020B0604030504040204" pitchFamily="34" charset="0"/>
                <a:cs typeface="B Zar" panose="00000400000000000000" pitchFamily="2" charset="-78"/>
              </a:rPr>
              <a:t>یک ترکیب با وزن مولکولی زیاد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sz="2800">
                <a:latin typeface="Tahoma" panose="020B0604030504040204" pitchFamily="34" charset="0"/>
                <a:cs typeface="B Zar" panose="00000400000000000000" pitchFamily="2" charset="-78"/>
              </a:rPr>
              <a:t>یک آنتی بیوتیک</a:t>
            </a:r>
            <a:endParaRPr lang="en-US" sz="2800"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4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800" y="15644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11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4"/>
          <p:cNvSpPr txBox="1">
            <a:spLocks noChangeArrowheads="1"/>
          </p:cNvSpPr>
          <p:nvPr/>
        </p:nvSpPr>
        <p:spPr bwMode="auto">
          <a:xfrm>
            <a:off x="4249738" y="3163888"/>
            <a:ext cx="74025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2600"/>
          </a:p>
        </p:txBody>
      </p:sp>
      <p:sp>
        <p:nvSpPr>
          <p:cNvPr id="70659" name="Rectangle 8"/>
          <p:cNvSpPr>
            <a:spLocks noChangeArrowheads="1"/>
          </p:cNvSpPr>
          <p:nvPr/>
        </p:nvSpPr>
        <p:spPr bwMode="auto">
          <a:xfrm>
            <a:off x="2781300" y="1046163"/>
            <a:ext cx="787082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SA" sz="3200" b="1">
                <a:solidFill>
                  <a:srgbClr val="000066"/>
                </a:solidFill>
                <a:cs typeface="B Nazanin" panose="00000400000000000000" pitchFamily="2" charset="-78"/>
              </a:rPr>
              <a:t>ترکیب دو رقیق کننده‌ی مناسب برای منی مایع گاو</a:t>
            </a:r>
            <a:r>
              <a:rPr lang="fa-IR" sz="3200" b="1">
                <a:solidFill>
                  <a:srgbClr val="000066"/>
                </a:solidFill>
                <a:cs typeface="B Nazanin" panose="00000400000000000000" pitchFamily="2" charset="-78"/>
              </a:rPr>
              <a:t>ها</a:t>
            </a:r>
            <a:r>
              <a:rPr lang="en-US" sz="3400" b="1">
                <a:cs typeface="B Zar" panose="00000400000000000000" pitchFamily="2" charset="-78"/>
              </a:rPr>
              <a:t> </a:t>
            </a:r>
          </a:p>
        </p:txBody>
      </p:sp>
      <p:graphicFrame>
        <p:nvGraphicFramePr>
          <p:cNvPr id="326675" name="Group 19"/>
          <p:cNvGraphicFramePr>
            <a:graphicFrameLocks noGrp="1"/>
          </p:cNvGraphicFramePr>
          <p:nvPr/>
        </p:nvGraphicFramePr>
        <p:xfrm>
          <a:off x="1176338" y="1905000"/>
          <a:ext cx="11060112" cy="6478588"/>
        </p:xfrm>
        <a:graphic>
          <a:graphicData uri="http://schemas.openxmlformats.org/drawingml/2006/table">
            <a:tbl>
              <a:tblPr rtl="1"/>
              <a:tblGrid>
                <a:gridCol w="3592512"/>
                <a:gridCol w="3590925"/>
                <a:gridCol w="3876675"/>
              </a:tblGrid>
              <a:tr h="116647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ترکیبات</a:t>
                      </a:r>
                    </a:p>
                  </a:txBody>
                  <a:tcPr marL="130046" marR="130046" marT="65029" marB="650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رقیق کننده‌ی یک </a:t>
                      </a:r>
                      <a:endParaRPr kumimoji="0" lang="en-US" sz="3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(گرم در 100 میلی لیتر)</a:t>
                      </a:r>
                      <a:endParaRPr kumimoji="0" lang="fa-IR" sz="3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</a:txBody>
                  <a:tcPr marL="130046" marR="130046" marT="65029" marB="650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رقیق کننده‌ی دو</a:t>
                      </a:r>
                      <a:endParaRPr kumimoji="0" lang="en-US" sz="3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(گرم در 100 میلی لیتر)</a:t>
                      </a:r>
                      <a:endParaRPr kumimoji="0" lang="fa-IR" sz="3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</a:txBody>
                  <a:tcPr marL="130046" marR="130046" marT="65029" marB="650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2118">
                <a:tc>
                  <a:txBody>
                    <a:bodyPr/>
                    <a:lstStyle/>
                    <a:p>
                      <a:pPr marL="0" marR="0" lvl="0" indent="0" algn="justLow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تریس</a:t>
                      </a:r>
                      <a:endParaRPr kumimoji="0" lang="en-US" sz="3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سیترات سدیم </a:t>
                      </a:r>
                      <a:endParaRPr kumimoji="0" lang="en-US" sz="3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بی کربنات سدیم</a:t>
                      </a:r>
                      <a:endParaRPr kumimoji="0" lang="en-US" sz="3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کلرید پتاسیم</a:t>
                      </a:r>
                      <a:endParaRPr kumimoji="0" lang="en-US" sz="3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گلوکز</a:t>
                      </a:r>
                      <a:endParaRPr kumimoji="0" lang="en-US" sz="3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اسید سیتریک</a:t>
                      </a:r>
                      <a:endParaRPr kumimoji="0" lang="en-US" sz="3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گلیسرول</a:t>
                      </a:r>
                      <a:endParaRPr kumimoji="0" lang="en-US" sz="3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زرده‌ی تخم مرغ (%)</a:t>
                      </a:r>
                      <a:endParaRPr kumimoji="0" lang="en-US" sz="3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آنتی بیوتیک</a:t>
                      </a:r>
                      <a:endParaRPr kumimoji="0" lang="en-US" sz="3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فاز گازی</a:t>
                      </a:r>
                    </a:p>
                  </a:txBody>
                  <a:tcPr marL="130046" marR="130046" marT="65029" marB="650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-------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2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0/21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0/40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0/3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-------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-------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10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100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CO2</a:t>
                      </a:r>
                    </a:p>
                  </a:txBody>
                  <a:tcPr marL="130046" marR="130046" marT="65029" marB="650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3/028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-------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-------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-------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1/25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1/675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8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25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100</a:t>
                      </a:r>
                      <a:endParaRPr kumimoji="0" lang="en-US" sz="3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3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-------</a:t>
                      </a:r>
                    </a:p>
                  </a:txBody>
                  <a:tcPr marL="130046" marR="130046" marT="65029" marB="650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4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5776" y="106037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4249738" y="3163888"/>
            <a:ext cx="74025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2600"/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2773363" y="1676400"/>
            <a:ext cx="80232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SA" sz="3200" b="1">
                <a:solidFill>
                  <a:srgbClr val="000066"/>
                </a:solidFill>
                <a:cs typeface="B Nazanin" panose="00000400000000000000" pitchFamily="2" charset="-78"/>
              </a:rPr>
              <a:t>ترکیب دو رقیق کننده‌ی مناسب برای منی </a:t>
            </a:r>
            <a:r>
              <a:rPr lang="fa-IR" sz="3200" b="1">
                <a:solidFill>
                  <a:srgbClr val="000066"/>
                </a:solidFill>
                <a:cs typeface="B Nazanin" panose="00000400000000000000" pitchFamily="2" charset="-78"/>
              </a:rPr>
              <a:t>یخ زده</a:t>
            </a:r>
            <a:r>
              <a:rPr lang="ar-SA" sz="3200" b="1">
                <a:solidFill>
                  <a:srgbClr val="000066"/>
                </a:solidFill>
                <a:cs typeface="B Nazanin" panose="00000400000000000000" pitchFamily="2" charset="-78"/>
              </a:rPr>
              <a:t> گاوها</a:t>
            </a:r>
            <a:r>
              <a:rPr lang="en-US" sz="3200" b="1">
                <a:solidFill>
                  <a:srgbClr val="000066"/>
                </a:solidFill>
                <a:cs typeface="B Nazanin" panose="00000400000000000000" pitchFamily="2" charset="-78"/>
              </a:rPr>
              <a:t> </a:t>
            </a:r>
          </a:p>
        </p:txBody>
      </p:sp>
      <p:graphicFrame>
        <p:nvGraphicFramePr>
          <p:cNvPr id="327700" name="Group 20"/>
          <p:cNvGraphicFramePr>
            <a:graphicFrameLocks noGrp="1"/>
          </p:cNvGraphicFramePr>
          <p:nvPr/>
        </p:nvGraphicFramePr>
        <p:xfrm>
          <a:off x="1074738" y="2625725"/>
          <a:ext cx="11263312" cy="3673700"/>
        </p:xfrm>
        <a:graphic>
          <a:graphicData uri="http://schemas.openxmlformats.org/drawingml/2006/table">
            <a:tbl>
              <a:tblPr rtl="1"/>
              <a:tblGrid>
                <a:gridCol w="3857625"/>
                <a:gridCol w="4068762"/>
                <a:gridCol w="3336925"/>
              </a:tblGrid>
              <a:tr h="556661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ترکیبات</a:t>
                      </a:r>
                    </a:p>
                  </a:txBody>
                  <a:tcPr marL="130046" marR="130046" marT="64985" marB="64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رقیق کننده‌ی یک</a:t>
                      </a:r>
                    </a:p>
                  </a:txBody>
                  <a:tcPr marL="130046" marR="130046" marT="64985" marB="64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رقیق کننده‌ی دو</a:t>
                      </a:r>
                    </a:p>
                  </a:txBody>
                  <a:tcPr marL="130046" marR="130046" marT="64985" marB="64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6814">
                <a:tc>
                  <a:txBody>
                    <a:bodyPr/>
                    <a:lstStyle/>
                    <a:p>
                      <a:pPr marL="0" marR="0" lvl="0" indent="0" algn="justLow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سیترات سدیم دو آبه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گلوکز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گلیسرول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زرده‌ی تخم مرغ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تنظیم کننده‌ی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pH</a:t>
                      </a: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جنتامایسین سولفات (اختیاری)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آب مقطر</a:t>
                      </a:r>
                    </a:p>
                  </a:txBody>
                  <a:tcPr marL="130046" marR="130046" marT="64985" marB="64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1/865 گرم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1 گرم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-------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20 میلی لیتر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با کمک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HCl</a:t>
                      </a: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 به 7 برسد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100 میلی گرم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به حجم 80 میلی لیتر برسد</a:t>
                      </a:r>
                    </a:p>
                  </a:txBody>
                  <a:tcPr marL="130046" marR="130046" marT="64985" marB="64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1/865 گرم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1 گرم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14 میلی لیتر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20 میلی لیتر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با کمک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HCl</a:t>
                      </a: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 به 7 برسد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100 میلی گرم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به حجم 66 میلی لیتر برسد</a:t>
                      </a:r>
                    </a:p>
                  </a:txBody>
                  <a:tcPr marL="130046" marR="130046" marT="64985" marB="64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2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3"/>
          <p:cNvSpPr txBox="1">
            <a:spLocks noChangeArrowheads="1"/>
          </p:cNvSpPr>
          <p:nvPr/>
        </p:nvSpPr>
        <p:spPr bwMode="auto">
          <a:xfrm>
            <a:off x="4249738" y="3163888"/>
            <a:ext cx="74025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2600"/>
          </a:p>
        </p:txBody>
      </p:sp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381000" y="1852613"/>
            <a:ext cx="11980863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57275" indent="-40640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fa-IR" sz="3200" b="1">
                <a:solidFill>
                  <a:srgbClr val="000066"/>
                </a:solidFill>
                <a:cs typeface="B Nazanin" panose="00000400000000000000" pitchFamily="2" charset="-78"/>
              </a:rPr>
              <a:t> روش های مختلف برای بسته بندی منی:</a:t>
            </a:r>
          </a:p>
          <a:p>
            <a:pPr lvl="1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a-IR" sz="3000">
                <a:solidFill>
                  <a:srgbClr val="000000"/>
                </a:solidFill>
                <a:cs typeface="B Nazanin" panose="00000400000000000000" pitchFamily="2" charset="-78"/>
              </a:rPr>
              <a:t>1- استفاده از آمپول های شیشه ای با ظرفیت‌های 0/5، 0/8 و 1 میلی لیتر</a:t>
            </a:r>
          </a:p>
          <a:p>
            <a:pPr lvl="1" algn="just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a-IR" sz="3000">
                <a:solidFill>
                  <a:srgbClr val="000000"/>
                </a:solidFill>
                <a:cs typeface="B Nazanin" panose="00000400000000000000" pitchFamily="2" charset="-78"/>
              </a:rPr>
              <a:t>2- استفاده از پایوت‌های پلاستیکی یا استرا با ظرفیت 0/5میلی لیتر </a:t>
            </a:r>
            <a:r>
              <a:rPr lang="en-US" sz="3000">
                <a:solidFill>
                  <a:srgbClr val="000000"/>
                </a:solidFill>
                <a:cs typeface="B Nazanin" panose="00000400000000000000" pitchFamily="2" charset="-78"/>
              </a:rPr>
              <a:t> </a:t>
            </a: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4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32807" name="Picture 6" descr="http://www.sciencephoto.com/image/288711/large/M8020166-Cryogenically_stored_sperm_in_liquid_nitrogen-SP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4445000"/>
            <a:ext cx="6840538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792" y="127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1389063" y="1924050"/>
            <a:ext cx="1064895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857250" indent="-857250"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fa-IR" sz="3200" b="1">
                <a:solidFill>
                  <a:srgbClr val="000066"/>
                </a:solidFill>
                <a:cs typeface="B Nazanin" panose="00000400000000000000" pitchFamily="2" charset="-78"/>
              </a:rPr>
              <a:t>یخ زدن اسپرم ها</a:t>
            </a:r>
            <a:endParaRPr lang="en-US" sz="3200" b="1">
              <a:solidFill>
                <a:srgbClr val="000066"/>
              </a:solidFill>
              <a:cs typeface="B Nazanin" panose="00000400000000000000" pitchFamily="2" charset="-78"/>
            </a:endParaRP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4249738" y="3163888"/>
            <a:ext cx="74025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2600"/>
          </a:p>
        </p:txBody>
      </p:sp>
      <p:sp>
        <p:nvSpPr>
          <p:cNvPr id="229380" name="Text Box 4"/>
          <p:cNvSpPr txBox="1">
            <a:spLocks noChangeArrowheads="1"/>
          </p:cNvSpPr>
          <p:nvPr/>
        </p:nvSpPr>
        <p:spPr bwMode="auto">
          <a:xfrm>
            <a:off x="0" y="2932113"/>
            <a:ext cx="11980863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342900" indent="-342900"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0875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just" eaLnBrk="1" hangingPunct="1">
              <a:lnSpc>
                <a:spcPct val="130000"/>
              </a:lnSpc>
              <a:spcBef>
                <a:spcPct val="0"/>
              </a:spcBef>
              <a:buClr>
                <a:schemeClr val="bg2"/>
              </a:buClr>
              <a:buSzPct val="130000"/>
              <a:buFont typeface="Wingdings" panose="05000000000000000000" pitchFamily="2" charset="2"/>
              <a:buNone/>
            </a:pPr>
            <a:r>
              <a:rPr lang="fa-IR" sz="3000">
                <a:solidFill>
                  <a:srgbClr val="000000"/>
                </a:solidFill>
                <a:cs typeface="B Nazanin" panose="00000400000000000000" pitchFamily="2" charset="-78"/>
              </a:rPr>
              <a:t>1- تهیه‌ی پلت</a:t>
            </a:r>
          </a:p>
          <a:p>
            <a:pPr lvl="1" algn="just" eaLnBrk="1" hangingPunct="1">
              <a:lnSpc>
                <a:spcPct val="130000"/>
              </a:lnSpc>
              <a:spcBef>
                <a:spcPct val="0"/>
              </a:spcBef>
              <a:buClr>
                <a:schemeClr val="bg2"/>
              </a:buClr>
              <a:buSzPct val="130000"/>
              <a:buFont typeface="Wingdings" panose="05000000000000000000" pitchFamily="2" charset="2"/>
              <a:buNone/>
            </a:pPr>
            <a:r>
              <a:rPr lang="fa-IR" sz="3000">
                <a:solidFill>
                  <a:srgbClr val="000000"/>
                </a:solidFill>
                <a:cs typeface="B Nazanin" panose="00000400000000000000" pitchFamily="2" charset="-78"/>
              </a:rPr>
              <a:t>2- یخ زدن اسپرم ها در تانک ازت مایع</a:t>
            </a: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4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1672" name="Picture 8" descr="http://liquidnitrogentanks.com/images/slidefactory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4805363"/>
            <a:ext cx="7848600" cy="44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792" y="127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9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938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co3"/>
          <p:cNvPicPr>
            <a:picLocks noChangeAspect="1" noChangeArrowheads="1"/>
          </p:cNvPicPr>
          <p:nvPr/>
        </p:nvPicPr>
        <p:blipFill>
          <a:blip r:embed="rId4">
            <a:lum bright="-42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6" r="7581"/>
          <a:stretch>
            <a:fillRect/>
          </a:stretch>
        </p:blipFill>
        <p:spPr bwMode="auto">
          <a:xfrm>
            <a:off x="6910388" y="1701800"/>
            <a:ext cx="4398962" cy="4376738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6" descr="D-303fi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6618288"/>
            <a:ext cx="4606925" cy="2293937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8" descr="http://liquidnitrogentank.com/images/CT-50-125-cannisters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924050"/>
            <a:ext cx="5627688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7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768" y="11323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78213" y="2789238"/>
            <a:ext cx="9288462" cy="2951162"/>
          </a:xfrm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n-US" sz="6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2  Compset" pitchFamily="2" charset="-78"/>
              </a:rPr>
              <a:t/>
            </a:r>
            <a:br>
              <a:rPr lang="en-US" sz="6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2  Compset" pitchFamily="2" charset="-78"/>
              </a:rPr>
            </a:br>
            <a:r>
              <a:rPr lang="fa-IR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B Nazanin" panose="00000400000000000000" pitchFamily="2" charset="-78"/>
              </a:rPr>
              <a:t>تکنیک های تولید مثلی در دام</a:t>
            </a:r>
            <a:br>
              <a:rPr lang="fa-IR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B Nazanin" panose="00000400000000000000" pitchFamily="2" charset="-78"/>
              </a:rPr>
            </a:br>
            <a:r>
              <a:rPr lang="fa-I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B Nazanin" panose="00000400000000000000" pitchFamily="2" charset="-78"/>
              </a:rPr>
              <a:t>(برای دانشجویان کارشناسی علوم دامی)</a:t>
            </a:r>
            <a: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B Nazanin" panose="00000400000000000000" pitchFamily="2" charset="-78"/>
              </a:rPr>
              <a:t/>
            </a:r>
            <a:b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B Nazanin" panose="00000400000000000000" pitchFamily="2" charset="-78"/>
              </a:rPr>
            </a:br>
            <a:r>
              <a:rPr lang="fa-IR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B Nazanin" panose="00000400000000000000" pitchFamily="2" charset="-78"/>
              </a:rPr>
              <a:t>(ادامه بخش اول)</a:t>
            </a:r>
            <a:r>
              <a:rPr lang="en-US" sz="6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2  Compset" pitchFamily="2" charset="-78"/>
              </a:rPr>
              <a:t/>
            </a:r>
            <a:br>
              <a:rPr lang="en-US" sz="6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2  Compset" pitchFamily="2" charset="-78"/>
              </a:rPr>
            </a:br>
            <a:endParaRPr lang="en-US" sz="6000" dirty="0" smtClean="0">
              <a:solidFill>
                <a:srgbClr val="FFFF00"/>
              </a:solidFill>
              <a:latin typeface="Comic Sans MS" pitchFamily="66" charset="0"/>
              <a:cs typeface="2  Compset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3" cstate="print"/>
          <a:srcRect b="5501"/>
          <a:stretch>
            <a:fillRect/>
          </a:stretch>
        </p:blipFill>
        <p:spPr bwMode="auto">
          <a:xfrm>
            <a:off x="309712" y="268288"/>
            <a:ext cx="2099763" cy="2088232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24" name="Text Box 14"/>
          <p:cNvSpPr txBox="1">
            <a:spLocks noChangeArrowheads="1"/>
          </p:cNvSpPr>
          <p:nvPr/>
        </p:nvSpPr>
        <p:spPr bwMode="auto">
          <a:xfrm>
            <a:off x="381000" y="7037388"/>
            <a:ext cx="12457113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None/>
            </a:pPr>
            <a:r>
              <a:rPr lang="en-US" sz="3200" b="1">
                <a:solidFill>
                  <a:srgbClr val="860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By: Dr. A. Riasi </a:t>
            </a:r>
          </a:p>
          <a:p>
            <a:pPr algn="ctr" rtl="0"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None/>
            </a:pPr>
            <a:r>
              <a:rPr lang="en-US" sz="3200" b="1">
                <a:solidFill>
                  <a:srgbClr val="860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 in Animal Nutrition &amp; Physiology</a:t>
            </a:r>
          </a:p>
          <a:p>
            <a:pPr algn="ctr" rtl="0"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None/>
            </a:pPr>
            <a:r>
              <a:rPr lang="en-US" sz="3200" b="1">
                <a:solidFill>
                  <a:srgbClr val="86002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(Animal Sci. Department, College of Agriculture, Isfahan University of Technology)</a:t>
            </a:r>
            <a:endParaRPr lang="fa-IR" sz="3200" b="1">
              <a:solidFill>
                <a:srgbClr val="86002D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1389063" y="2068513"/>
            <a:ext cx="106489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857250" indent="-857250"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fa-IR" sz="3200" b="1">
                <a:solidFill>
                  <a:srgbClr val="000066"/>
                </a:solidFill>
                <a:cs typeface="B Nazanin" panose="00000400000000000000" pitchFamily="2" charset="-78"/>
              </a:rPr>
              <a:t>آماده کردن منی برای تلقیح مصنوعی</a:t>
            </a:r>
            <a:endParaRPr lang="en-US" sz="3200" b="1">
              <a:solidFill>
                <a:srgbClr val="000066"/>
              </a:solidFill>
              <a:cs typeface="B Nazanin" panose="00000400000000000000" pitchFamily="2" charset="-78"/>
            </a:endParaRP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4249738" y="3163888"/>
            <a:ext cx="74025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2600"/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4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578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3148013"/>
            <a:ext cx="4392612" cy="416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3148013"/>
            <a:ext cx="6348413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768" y="14204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4249738" y="3163888"/>
            <a:ext cx="74025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2600"/>
          </a:p>
        </p:txBody>
      </p:sp>
      <p:sp>
        <p:nvSpPr>
          <p:cNvPr id="76803" name="Text Box 4"/>
          <p:cNvSpPr txBox="1">
            <a:spLocks noChangeArrowheads="1"/>
          </p:cNvSpPr>
          <p:nvPr/>
        </p:nvSpPr>
        <p:spPr bwMode="auto">
          <a:xfrm>
            <a:off x="460375" y="1936750"/>
            <a:ext cx="119824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857250" indent="-857250"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057275" indent="-40640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fa-IR" sz="3200" b="1">
                <a:solidFill>
                  <a:srgbClr val="000066"/>
                </a:solidFill>
                <a:cs typeface="B Nazanin" panose="00000400000000000000" pitchFamily="2" charset="-78"/>
              </a:rPr>
              <a:t>سرنگ تلقیح مصنوعی</a:t>
            </a:r>
            <a:endParaRPr lang="fa-IR"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4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43046" name="Picture 8" descr="http://www.hengyi-vet.com/pic/big/34_0.jpg"/>
          <p:cNvPicPr>
            <a:picLocks noChangeAspect="1" noChangeArrowheads="1"/>
          </p:cNvPicPr>
          <p:nvPr/>
        </p:nvPicPr>
        <p:blipFill>
          <a:blip r:embed="rId5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781175"/>
            <a:ext cx="6911975" cy="7481888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784" y="84435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3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4249738" y="3163888"/>
            <a:ext cx="74025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2600"/>
          </a:p>
        </p:txBody>
      </p:sp>
      <p:pic>
        <p:nvPicPr>
          <p:cNvPr id="7782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781175"/>
            <a:ext cx="5764213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781175"/>
            <a:ext cx="59690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6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783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5884863"/>
            <a:ext cx="5272088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9792" y="84435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4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198" name="Picture 6" descr="http://freefromharm.org/wp-content/uploads/2013/05/artificial_insemination_dairy_cow_diagr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932113"/>
            <a:ext cx="60229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8" descr="https://s-media-cache-ak0.pinimg.com/originals/3a/a8/f2/3aa8f239cb1479c3f6e3e3e73b54c97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716213"/>
            <a:ext cx="5329238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760" y="13484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1998663" y="1743075"/>
            <a:ext cx="1064895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857250" indent="-857250"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fa-IR" sz="3200" b="1">
                <a:solidFill>
                  <a:srgbClr val="000066"/>
                </a:solidFill>
                <a:cs typeface="B Nazanin" panose="00000400000000000000" pitchFamily="2" charset="-78"/>
              </a:rPr>
              <a:t> انواع روش های تلقیح مصنوعی</a:t>
            </a:r>
            <a:endParaRPr lang="en-US" sz="3200" b="1">
              <a:solidFill>
                <a:srgbClr val="000066"/>
              </a:solidFill>
              <a:cs typeface="B Nazanin" panose="00000400000000000000" pitchFamily="2" charset="-78"/>
            </a:endParaRP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4249738" y="3163888"/>
            <a:ext cx="74025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2600"/>
          </a:p>
        </p:txBody>
      </p:sp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255588" y="2716213"/>
            <a:ext cx="119808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0875" indent="-40640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a-IR" sz="3000">
                <a:solidFill>
                  <a:srgbClr val="000000"/>
                </a:solidFill>
                <a:cs typeface="B Nazanin" panose="00000400000000000000" pitchFamily="2" charset="-78"/>
              </a:rPr>
              <a:t>روش‌های تلقیح مصنوعی را بر اساس محل تخلیه‌ی اسپرم‌ها در مجرای تولید مثلی حیوان ماده:  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sz="2800">
                <a:latin typeface="Tahoma" panose="020B0604030504040204" pitchFamily="34" charset="0"/>
                <a:cs typeface="B Zar" panose="00000400000000000000" pitchFamily="2" charset="-78"/>
              </a:rPr>
              <a:t> تلقیح مصنوعی مهبلی (</a:t>
            </a:r>
            <a:r>
              <a:rPr lang="en-US" sz="2800">
                <a:latin typeface="Tahoma" panose="020B0604030504040204" pitchFamily="34" charset="0"/>
                <a:cs typeface="B Zar" panose="00000400000000000000" pitchFamily="2" charset="-78"/>
              </a:rPr>
              <a:t>Vaginal insemination</a:t>
            </a:r>
            <a:r>
              <a:rPr lang="fa-IR" sz="2800">
                <a:latin typeface="Tahoma" panose="020B0604030504040204" pitchFamily="34" charset="0"/>
                <a:cs typeface="B Zar" panose="00000400000000000000" pitchFamily="2" charset="-78"/>
              </a:rPr>
              <a:t>)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sz="2800">
                <a:latin typeface="Tahoma" panose="020B0604030504040204" pitchFamily="34" charset="0"/>
                <a:cs typeface="B Zar" panose="00000400000000000000" pitchFamily="2" charset="-78"/>
              </a:rPr>
              <a:t> تلقیح مصنوعی گردن رحمی (</a:t>
            </a:r>
            <a:r>
              <a:rPr lang="en-US" sz="2800">
                <a:latin typeface="Tahoma" panose="020B0604030504040204" pitchFamily="34" charset="0"/>
                <a:cs typeface="B Zar" panose="00000400000000000000" pitchFamily="2" charset="-78"/>
              </a:rPr>
              <a:t>Cervical insemination</a:t>
            </a:r>
            <a:r>
              <a:rPr lang="fa-IR" sz="2800">
                <a:latin typeface="Tahoma" panose="020B0604030504040204" pitchFamily="34" charset="0"/>
                <a:cs typeface="B Zar" panose="00000400000000000000" pitchFamily="2" charset="-78"/>
              </a:rPr>
              <a:t>)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sz="2800">
                <a:latin typeface="Tahoma" panose="020B0604030504040204" pitchFamily="34" charset="0"/>
                <a:cs typeface="B Zar" panose="00000400000000000000" pitchFamily="2" charset="-78"/>
              </a:rPr>
              <a:t> تلقیح مصنوعی راست روده ای- مهبلی (</a:t>
            </a:r>
            <a:r>
              <a:rPr lang="en-US" sz="2800">
                <a:latin typeface="Tahoma" panose="020B0604030504040204" pitchFamily="34" charset="0"/>
                <a:cs typeface="B Zar" panose="00000400000000000000" pitchFamily="2" charset="-78"/>
              </a:rPr>
              <a:t>Recto- vaginal insemination</a:t>
            </a:r>
            <a:r>
              <a:rPr lang="fa-IR" sz="2800">
                <a:latin typeface="Tahoma" panose="020B0604030504040204" pitchFamily="34" charset="0"/>
                <a:cs typeface="B Zar" panose="00000400000000000000" pitchFamily="2" charset="-78"/>
              </a:rPr>
              <a:t>)</a:t>
            </a:r>
          </a:p>
          <a:p>
            <a:pPr lvl="2" algn="just" eaLnBrk="1" hangingPunct="1">
              <a:lnSpc>
                <a:spcPct val="150000"/>
              </a:lnSpc>
              <a:spcBef>
                <a:spcPct val="0"/>
              </a:spcBef>
              <a:buClr>
                <a:srgbClr val="002060"/>
              </a:buClr>
              <a:buSzPct val="90000"/>
              <a:buFont typeface="Courier New" panose="02070309020205020404" pitchFamily="49" charset="0"/>
              <a:buChar char="o"/>
            </a:pPr>
            <a:r>
              <a:rPr lang="fa-IR" sz="2800">
                <a:latin typeface="Tahoma" panose="020B0604030504040204" pitchFamily="34" charset="0"/>
                <a:cs typeface="B Zar" panose="00000400000000000000" pitchFamily="2" charset="-78"/>
              </a:rPr>
              <a:t> تلقیح مصنوعی مهبلی – گردن رحمی (</a:t>
            </a:r>
            <a:r>
              <a:rPr lang="en-US" sz="2800">
                <a:latin typeface="Tahoma" panose="020B0604030504040204" pitchFamily="34" charset="0"/>
                <a:cs typeface="B Zar" panose="00000400000000000000" pitchFamily="2" charset="-78"/>
              </a:rPr>
              <a:t>Vaginal – cervical insemination</a:t>
            </a:r>
            <a:r>
              <a:rPr lang="fa-IR" sz="2800">
                <a:latin typeface="Tahoma" panose="020B0604030504040204" pitchFamily="34" charset="0"/>
                <a:cs typeface="B Zar" panose="00000400000000000000" pitchFamily="2" charset="-78"/>
              </a:rPr>
              <a:t>) </a:t>
            </a:r>
            <a:endParaRPr lang="en-US" sz="2800"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4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784" y="1564432"/>
            <a:ext cx="520824" cy="520824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65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o5"/>
          <p:cNvPicPr>
            <a:picLocks noChangeAspect="1" noChangeArrowheads="1"/>
          </p:cNvPicPr>
          <p:nvPr/>
        </p:nvPicPr>
        <p:blipFill>
          <a:blip r:embed="rId4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r="3418" b="3000"/>
          <a:stretch>
            <a:fillRect/>
          </a:stretch>
        </p:blipFill>
        <p:spPr bwMode="auto">
          <a:xfrm>
            <a:off x="1317625" y="1708150"/>
            <a:ext cx="10225088" cy="7694613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768" y="7723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whitetaildeerfarmer.com/images/aip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1492250"/>
            <a:ext cx="10344150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9752" y="98836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3"/>
          <p:cNvSpPr txBox="1">
            <a:spLocks noChangeArrowheads="1"/>
          </p:cNvSpPr>
          <p:nvPr/>
        </p:nvSpPr>
        <p:spPr bwMode="auto">
          <a:xfrm>
            <a:off x="4249738" y="3163888"/>
            <a:ext cx="74025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2600"/>
          </a:p>
        </p:txBody>
      </p:sp>
      <p:pic>
        <p:nvPicPr>
          <p:cNvPr id="82947" name="Picture 2" descr="http://www.hengyi-vet.com/pic/big/39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2212975"/>
            <a:ext cx="487521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 Box 2"/>
          <p:cNvSpPr txBox="1">
            <a:spLocks noChangeArrowheads="1"/>
          </p:cNvSpPr>
          <p:nvPr/>
        </p:nvSpPr>
        <p:spPr bwMode="auto">
          <a:xfrm>
            <a:off x="1279525" y="1381125"/>
            <a:ext cx="10650538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857250" indent="-857250"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fa-IR" sz="3200" b="1">
                <a:solidFill>
                  <a:srgbClr val="000066"/>
                </a:solidFill>
                <a:cs typeface="B Nazanin" panose="00000400000000000000" pitchFamily="2" charset="-78"/>
              </a:rPr>
              <a:t>تلقیح مصنوعی طیور</a:t>
            </a:r>
            <a:endParaRPr lang="en-US" sz="3200" b="1">
              <a:solidFill>
                <a:srgbClr val="000066"/>
              </a:solidFill>
              <a:cs typeface="B Nazanin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Picture 2" descr="http://gia.info.gov.hk/general/201005/27/P201005270239_photo_10161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4229100"/>
            <a:ext cx="57451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800" y="13484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sp>
        <p:nvSpPr>
          <p:cNvPr id="52227" name="Text Box 7"/>
          <p:cNvSpPr txBox="1">
            <a:spLocks noChangeArrowheads="1"/>
          </p:cNvSpPr>
          <p:nvPr/>
        </p:nvSpPr>
        <p:spPr bwMode="auto">
          <a:xfrm>
            <a:off x="6142038" y="1563688"/>
            <a:ext cx="653732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685800" indent="-685800"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fa-IR" sz="3600" b="1">
                <a:solidFill>
                  <a:srgbClr val="00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جمع آوری منی در گوسفند</a:t>
            </a:r>
          </a:p>
        </p:txBody>
      </p:sp>
      <p:pic>
        <p:nvPicPr>
          <p:cNvPr id="52228" name="Picture 8" descr="http://www.soayfarms.com/images/AIcollecting_sem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2716213"/>
            <a:ext cx="5113337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48"/>
          <a:stretch>
            <a:fillRect/>
          </a:stretch>
        </p:blipFill>
        <p:spPr bwMode="auto">
          <a:xfrm>
            <a:off x="6646863" y="2573338"/>
            <a:ext cx="50244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8"/>
          <a:stretch>
            <a:fillRect/>
          </a:stretch>
        </p:blipFill>
        <p:spPr bwMode="auto">
          <a:xfrm>
            <a:off x="4414838" y="6605588"/>
            <a:ext cx="3878262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768" y="10603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7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ollection using a teaser do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024188"/>
            <a:ext cx="5202238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Using an artifical vag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3021013"/>
            <a:ext cx="6394450" cy="480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622080" y="8189168"/>
            <a:ext cx="43561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sz="3000" b="1" dirty="0">
                <a:solidFill>
                  <a:srgbClr val="00206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اسپرم گیری از بز با کمک تی زر</a:t>
            </a:r>
            <a:endParaRPr lang="en-US" sz="3000" b="1" dirty="0">
              <a:solidFill>
                <a:srgbClr val="002060"/>
              </a:solidFill>
              <a:latin typeface="Tahoma" panose="020B0604030504040204" pitchFamily="34" charset="0"/>
              <a:cs typeface="B Nazanin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758825" y="1563688"/>
            <a:ext cx="11920538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685800" indent="-685800"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fa-IR" sz="3600" b="1">
                <a:solidFill>
                  <a:srgbClr val="00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جمع آوری منی در بز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ol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/>
          <a:stretch>
            <a:fillRect/>
          </a:stretch>
        </p:blipFill>
        <p:spPr bwMode="auto">
          <a:xfrm>
            <a:off x="1173163" y="2716213"/>
            <a:ext cx="47371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7" name="Picture 3" descr="col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2789238"/>
            <a:ext cx="47656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8" name="Picture 4" descr="col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6245225"/>
            <a:ext cx="4843463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8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sp>
        <p:nvSpPr>
          <p:cNvPr id="56326" name="Text Box 7"/>
          <p:cNvSpPr txBox="1">
            <a:spLocks noChangeArrowheads="1"/>
          </p:cNvSpPr>
          <p:nvPr/>
        </p:nvSpPr>
        <p:spPr bwMode="auto">
          <a:xfrm>
            <a:off x="5638800" y="1492250"/>
            <a:ext cx="653732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685800" indent="-685800"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fa-IR" sz="3600" b="1">
                <a:solidFill>
                  <a:srgbClr val="00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جمع آوری منی در اسب</a:t>
            </a:r>
          </a:p>
        </p:txBody>
      </p:sp>
      <p:pic>
        <p:nvPicPr>
          <p:cNvPr id="7" name="Picture 3" descr="col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3" y="6172200"/>
            <a:ext cx="491331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1800" y="12043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7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7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371" name="Text Box 7"/>
          <p:cNvSpPr txBox="1">
            <a:spLocks noChangeArrowheads="1"/>
          </p:cNvSpPr>
          <p:nvPr/>
        </p:nvSpPr>
        <p:spPr bwMode="auto">
          <a:xfrm>
            <a:off x="6142038" y="1563688"/>
            <a:ext cx="6537325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685800" indent="-685800"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fa-IR" sz="3600" b="1">
                <a:solidFill>
                  <a:srgbClr val="00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جمع آوری منی در خروس</a:t>
            </a:r>
          </a:p>
        </p:txBody>
      </p:sp>
      <p:pic>
        <p:nvPicPr>
          <p:cNvPr id="124932" name="Picture 4" descr="http://courses.clemson.edu/gbrrnkt-avsl201sect3/semen/collect2s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3076575"/>
            <a:ext cx="48006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2" descr="Image result for sperm collection roos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3581400"/>
            <a:ext cx="576738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1800" y="15644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309563" y="1708150"/>
            <a:ext cx="11922125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685800" indent="-685800"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0875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fa-IR" sz="3600" b="1">
                <a:solidFill>
                  <a:srgbClr val="00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اسپرم گیری با استفاده از دستگاه الکترو اجاکولاتور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fa-IR" sz="3000">
                <a:solidFill>
                  <a:srgbClr val="000066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این دستگاه از سه قسمت ساخته شده است: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fa-IR" sz="3000">
                <a:solidFill>
                  <a:srgbClr val="000066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1- منبع تولید جریان الکتریکی متناوب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fa-IR" sz="3000">
                <a:solidFill>
                  <a:srgbClr val="000066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2- یک الکترود دو قطبی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fa-IR" sz="3000">
                <a:solidFill>
                  <a:srgbClr val="000066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3- سیم های رابط</a:t>
            </a: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0420" name="Picture 2" descr="Image result for electroejacula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42291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53928" y="4516760"/>
            <a:ext cx="34657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1">
            <a:spAutoFit/>
          </a:bodyPr>
          <a:lstStyle/>
          <a:p>
            <a:r>
              <a:rPr lang="fa-IR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1</a:t>
            </a:r>
            <a:endParaRPr lang="fa-IR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304" y="5596880"/>
            <a:ext cx="34657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1">
            <a:spAutoFit/>
          </a:bodyPr>
          <a:lstStyle/>
          <a:p>
            <a:r>
              <a:rPr lang="fa-IR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3</a:t>
            </a:r>
            <a:endParaRPr lang="fa-IR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7904" y="6460976"/>
            <a:ext cx="34657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1">
            <a:spAutoFit/>
          </a:bodyPr>
          <a:lstStyle/>
          <a:p>
            <a:r>
              <a:rPr lang="fa-IR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endParaRPr lang="fa-IR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792" y="1276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598488" y="1781175"/>
            <a:ext cx="1192212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685800" indent="-685800"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0875" indent="-40640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Char char="v"/>
            </a:pPr>
            <a:r>
              <a:rPr lang="fa-IR" sz="3600" b="1">
                <a:solidFill>
                  <a:srgbClr val="00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 اسپرم گیری با استفاده از دستگاه الکترو اجاکولاتور</a:t>
            </a: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9810" name="Picture 2" descr="Image result for electroejaculator semen collec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3117850"/>
            <a:ext cx="4824412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4" name="Picture 6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724275"/>
            <a:ext cx="5648325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5776" y="1348408"/>
            <a:ext cx="609600" cy="736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0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101725" y="628650"/>
            <a:ext cx="10650538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SzPct val="80000"/>
              <a:buFont typeface="Wingdings" panose="05000000000000000000" pitchFamily="2" charset="2"/>
              <a:buNone/>
            </a:pPr>
            <a:r>
              <a:rPr lang="fa-IR" sz="3600" b="1">
                <a:solidFill>
                  <a:srgbClr val="000000"/>
                </a:solidFill>
                <a:latin typeface="Tahoma" panose="020B0604030504040204" pitchFamily="34" charset="0"/>
                <a:cs typeface="B Nazanin" panose="00000400000000000000" pitchFamily="2" charset="-78"/>
              </a:rPr>
              <a:t>شناخت ویژگی های منی حیوانات مختلف  </a:t>
            </a:r>
            <a:endParaRPr lang="en-US" sz="3600" b="1">
              <a:solidFill>
                <a:srgbClr val="000000"/>
              </a:solidFill>
              <a:latin typeface="Tahoma" panose="020B0604030504040204" pitchFamily="34" charset="0"/>
              <a:cs typeface="B Nazanin" panose="00000400000000000000" pitchFamily="2" charset="-78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4249738" y="3163888"/>
            <a:ext cx="74025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2600"/>
          </a:p>
        </p:txBody>
      </p:sp>
      <p:graphicFrame>
        <p:nvGraphicFramePr>
          <p:cNvPr id="313372" name="Group 28"/>
          <p:cNvGraphicFramePr>
            <a:graphicFrameLocks noGrp="1"/>
          </p:cNvGraphicFramePr>
          <p:nvPr/>
        </p:nvGraphicFramePr>
        <p:xfrm>
          <a:off x="255588" y="1598613"/>
          <a:ext cx="12442825" cy="7514180"/>
        </p:xfrm>
        <a:graphic>
          <a:graphicData uri="http://schemas.openxmlformats.org/drawingml/2006/table">
            <a:tbl>
              <a:tblPr rtl="1"/>
              <a:tblGrid>
                <a:gridCol w="3748088"/>
                <a:gridCol w="2006600"/>
                <a:gridCol w="2084387"/>
                <a:gridCol w="2192338"/>
                <a:gridCol w="2411412"/>
              </a:tblGrid>
              <a:tr h="556658">
                <a:tc>
                  <a:txBody>
                    <a:bodyPr/>
                    <a:lstStyle/>
                    <a:p>
                      <a:pPr marL="0" marR="0" lvl="0" indent="0" algn="justLow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ویژگی ها</a:t>
                      </a:r>
                    </a:p>
                  </a:txBody>
                  <a:tcPr marL="130046" marR="130046" marT="64985" marB="64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گاو</a:t>
                      </a:r>
                    </a:p>
                  </a:txBody>
                  <a:tcPr marL="130046" marR="130046" marT="64985" marB="64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قوچ</a:t>
                      </a:r>
                    </a:p>
                  </a:txBody>
                  <a:tcPr marL="130046" marR="130046" marT="64985" marB="64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اسب (نریان)</a:t>
                      </a:r>
                    </a:p>
                  </a:txBody>
                  <a:tcPr marL="130046" marR="130046" marT="64985" marB="64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خروس</a:t>
                      </a:r>
                    </a:p>
                  </a:txBody>
                  <a:tcPr marL="130046" marR="130046" marT="64985" marB="64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56979">
                <a:tc>
                  <a:txBody>
                    <a:bodyPr/>
                    <a:lstStyle/>
                    <a:p>
                      <a:pPr marL="0" marR="0" lvl="0" indent="0" algn="justLow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حجم (میلی لیتر)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غلظت (میلیون در میلی لیتر)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تعداد اسپرم در انزال (بیلیون)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تحرک اسپرم‌ها (درصد)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اسپرم‌های طبیعی (درصد)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پروتئین (گرم در 100 میلی لیتر)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اسیدیته 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(pH)</a:t>
                      </a: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فرکتوز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سوربیتول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گلیسریل فسفوریل کولین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ارگوتیونین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سدیم (میلی گرم درصد)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پتاسیم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کلسیم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منیزیوم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justLow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کلر </a:t>
                      </a:r>
                    </a:p>
                  </a:txBody>
                  <a:tcPr marL="130046" marR="130046" marT="64985" marB="64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8-5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2000-800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15-5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75-40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95-65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6/8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7/8-6/4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600-460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140-10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500-100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2/25± 13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6± 155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2±40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0/3±8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320-174</a:t>
                      </a:r>
                    </a:p>
                  </a:txBody>
                  <a:tcPr marL="130046" marR="130046" marT="64985" marB="64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8-1/2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3000-2000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3/6-1/6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80-60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95-80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5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7/3-5/9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250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170-26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2100-1100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11± 178 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4± 89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2± 6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0/8± 6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86</a:t>
                      </a:r>
                    </a:p>
                  </a:txBody>
                  <a:tcPr marL="130046" marR="130046" marT="64985" marB="64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100-60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300-150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15-5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75-40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80-60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7/8-7/2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22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60-20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100-40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110-40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257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103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26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9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448</a:t>
                      </a:r>
                    </a:p>
                  </a:txBody>
                  <a:tcPr marL="130046" marR="130046" marT="64985" marB="64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0/5-0/2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7000-3000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B Zar" pitchFamily="2" charset="-78"/>
                        </a:rPr>
                        <a:t>3/5-0/06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80-60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90-85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2/8-1/8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7/6-7/2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4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10-0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40-0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2-0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352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61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10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14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B Zar" pitchFamily="2" charset="-78"/>
                      </a:endParaRPr>
                    </a:p>
                    <a:p>
                      <a:pPr marL="0" marR="0" lvl="0" indent="0" algn="ct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fa-I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B Zar" pitchFamily="2" charset="-78"/>
                        </a:rPr>
                        <a:t>147</a:t>
                      </a:r>
                    </a:p>
                  </a:txBody>
                  <a:tcPr marL="130046" marR="130046" marT="64985" marB="649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4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800" y="84435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ixel">
  <a:themeElements>
    <a:clrScheme name="Pixel 7">
      <a:dk1>
        <a:srgbClr val="000000"/>
      </a:dk1>
      <a:lt1>
        <a:srgbClr val="FFFFFF"/>
      </a:lt1>
      <a:dk2>
        <a:srgbClr val="000000"/>
      </a:dk2>
      <a:lt2>
        <a:srgbClr val="CC3300"/>
      </a:lt2>
      <a:accent1>
        <a:srgbClr val="FFCC00"/>
      </a:accent1>
      <a:accent2>
        <a:srgbClr val="CC6600"/>
      </a:accent2>
      <a:accent3>
        <a:srgbClr val="FFFFFF"/>
      </a:accent3>
      <a:accent4>
        <a:srgbClr val="000000"/>
      </a:accent4>
      <a:accent5>
        <a:srgbClr val="FFE2AA"/>
      </a:accent5>
      <a:accent6>
        <a:srgbClr val="B95C00"/>
      </a:accent6>
      <a:hlink>
        <a:srgbClr val="663300"/>
      </a:hlink>
      <a:folHlink>
        <a:srgbClr val="CC9900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4825</TotalTime>
  <Pages>0</Pages>
  <Words>654</Words>
  <Characters>0</Characters>
  <Application>Microsoft Office PowerPoint</Application>
  <PresentationFormat>Custom</PresentationFormat>
  <Lines>0</Lines>
  <Paragraphs>202</Paragraphs>
  <Slides>27</Slides>
  <Notes>7</Notes>
  <HiddenSlides>0</HiddenSlides>
  <MMClips>23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2  Compset</vt:lpstr>
      <vt:lpstr>Arial</vt:lpstr>
      <vt:lpstr>Arial Black</vt:lpstr>
      <vt:lpstr>B Nazanin</vt:lpstr>
      <vt:lpstr>B Zar</vt:lpstr>
      <vt:lpstr>Comic Sans MS</vt:lpstr>
      <vt:lpstr>Courier New</vt:lpstr>
      <vt:lpstr>Lucida Grande</vt:lpstr>
      <vt:lpstr>Monotype Corsiva</vt:lpstr>
      <vt:lpstr>Tahoma</vt:lpstr>
      <vt:lpstr>Times New Roman</vt:lpstr>
      <vt:lpstr>Wingdings</vt:lpstr>
      <vt:lpstr>Pixel</vt:lpstr>
      <vt:lpstr>PowerPoint Presentation</vt:lpstr>
      <vt:lpstr> تکنیک های تولید مثلی در دام (برای دانشجویان کارشناسی علوم دامی) (ادامه بخش اول)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9 - Fatty Acid Metabolism</dc:title>
  <dc:creator>win7</dc:creator>
  <cp:keywords>OPA</cp:keywords>
  <cp:lastModifiedBy>AR</cp:lastModifiedBy>
  <cp:revision>694</cp:revision>
  <dcterms:modified xsi:type="dcterms:W3CDTF">2020-03-02T19:42:51Z</dcterms:modified>
</cp:coreProperties>
</file>