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" strictFirstAndLastChars="0" saveSubsetFonts="1">
  <p:sldMasterIdLst>
    <p:sldMasterId id="2147483656" r:id="rId1"/>
  </p:sldMasterIdLst>
  <p:notesMasterIdLst>
    <p:notesMasterId r:id="rId14"/>
  </p:notesMasterIdLst>
  <p:sldIdLst>
    <p:sldId id="501" r:id="rId2"/>
    <p:sldId id="410" r:id="rId3"/>
    <p:sldId id="576" r:id="rId4"/>
    <p:sldId id="577" r:id="rId5"/>
    <p:sldId id="578" r:id="rId6"/>
    <p:sldId id="579" r:id="rId7"/>
    <p:sldId id="580" r:id="rId8"/>
    <p:sldId id="582" r:id="rId9"/>
    <p:sldId id="583" r:id="rId10"/>
    <p:sldId id="584" r:id="rId11"/>
    <p:sldId id="585" r:id="rId12"/>
    <p:sldId id="586" r:id="rId13"/>
  </p:sldIdLst>
  <p:sldSz cx="13004800" cy="9753600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0033"/>
    <a:srgbClr val="FF0066"/>
    <a:srgbClr val="FFFF00"/>
    <a:srgbClr val="800000"/>
    <a:srgbClr val="FF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707" autoAdjust="0"/>
  </p:normalViewPr>
  <p:slideViewPr>
    <p:cSldViewPr>
      <p:cViewPr varScale="1">
        <p:scale>
          <a:sx n="50" d="100"/>
          <a:sy n="50" d="100"/>
        </p:scale>
        <p:origin x="1338" y="42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>
                <a:solidFill>
                  <a:srgbClr val="1A1844"/>
                </a:solidFill>
                <a:latin typeface="Lucida Gran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 eaLnBrk="0" hangingPunct="0">
              <a:defRPr sz="1200">
                <a:solidFill>
                  <a:srgbClr val="1A1844"/>
                </a:solidFill>
                <a:latin typeface="Lucida Gran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>
                <a:solidFill>
                  <a:srgbClr val="1A1844"/>
                </a:solidFill>
                <a:latin typeface="Lucida Gran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 eaLnBrk="0" hangingPunct="0">
              <a:defRPr sz="1200">
                <a:solidFill>
                  <a:srgbClr val="1A1844"/>
                </a:solidFill>
                <a:latin typeface="Lucida Grande" charset="0"/>
                <a:cs typeface="Arial" panose="020B0604020202020204" pitchFamily="34" charset="0"/>
              </a:defRPr>
            </a:lvl1pPr>
          </a:lstStyle>
          <a:p>
            <a:fld id="{CCB3F8D6-43A4-4F36-9E9B-80E4EC47725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56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+mn-ea"/>
        <a:cs typeface="Arial" charset="0"/>
      </a:defRPr>
    </a:lvl1pPr>
    <a:lvl2pPr marL="457200" algn="r" rtl="1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+mn-ea"/>
        <a:cs typeface="Arial" charset="0"/>
      </a:defRPr>
    </a:lvl2pPr>
    <a:lvl3pPr marL="914400" algn="r" rtl="1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+mn-ea"/>
        <a:cs typeface="Arial" charset="0"/>
      </a:defRPr>
    </a:lvl3pPr>
    <a:lvl4pPr marL="1371600" algn="r" rtl="1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+mn-ea"/>
        <a:cs typeface="Arial" charset="0"/>
      </a:defRPr>
    </a:lvl4pPr>
    <a:lvl5pPr marL="1828800" algn="r" rtl="1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100CF213-2F9B-479D-A52D-CF7C0F51AD8A}" type="slidenum">
              <a:rPr lang="ar-SA">
                <a:solidFill>
                  <a:srgbClr val="1A1844"/>
                </a:solidFill>
                <a:latin typeface="Lucida Grande" charset="0"/>
                <a:cs typeface="Arial" panose="020B0604020202020204" pitchFamily="34" charset="0"/>
              </a:rPr>
              <a:pPr/>
              <a:t>2</a:t>
            </a:fld>
            <a:endParaRPr lang="en-US">
              <a:solidFill>
                <a:srgbClr val="1A1844"/>
              </a:solidFill>
              <a:latin typeface="Lucida Grande" charset="0"/>
              <a:cs typeface="Arial" panose="020B0604020202020204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628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3004800" cy="97536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130032" tIns="65017" rIns="130032" bIns="65017" anchor="ctr"/>
            <a:lstStyle/>
            <a:p>
              <a:pPr algn="ctr" defTabSz="1300163" rtl="0">
                <a:defRPr/>
              </a:pPr>
              <a:endParaRPr lang="en-US" sz="340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130032" tIns="65017" rIns="130032" bIns="65017"/>
            <a:lstStyle/>
            <a:p>
              <a:pPr algn="l" defTabSz="1300163" rtl="0">
                <a:defRPr/>
              </a:pPr>
              <a:endParaRPr lang="en-US" sz="3400"/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30032" tIns="65017" rIns="130032" bIns="65017"/>
              <a:lstStyle/>
              <a:p>
                <a:pPr algn="l" defTabSz="1300163" rtl="0">
                  <a:defRPr/>
                </a:pPr>
                <a:endParaRPr lang="en-US" sz="3400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30032" tIns="65017" rIns="130032" bIns="65017"/>
              <a:lstStyle/>
              <a:p>
                <a:pPr algn="l" defTabSz="1300163" rtl="0">
                  <a:defRPr/>
                </a:pPr>
                <a:endParaRPr lang="en-US" sz="3400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30032" tIns="65017" rIns="130032" bIns="65017"/>
              <a:lstStyle/>
              <a:p>
                <a:pPr algn="l" defTabSz="1300163" rtl="0">
                  <a:defRPr/>
                </a:pPr>
                <a:endParaRPr lang="en-US" sz="3400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30032" tIns="65017" rIns="130032" bIns="65017"/>
              <a:lstStyle/>
              <a:p>
                <a:pPr algn="l" defTabSz="1300163" rtl="0">
                  <a:defRPr/>
                </a:pPr>
                <a:endParaRPr lang="en-US" sz="3400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30032" tIns="65017" rIns="130032" bIns="65017"/>
              <a:lstStyle/>
              <a:p>
                <a:pPr algn="l" defTabSz="1300163" rtl="0">
                  <a:defRPr/>
                </a:pPr>
                <a:endParaRPr lang="en-US" sz="3400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30032" tIns="65017" rIns="130032" bIns="65017"/>
              <a:lstStyle/>
              <a:p>
                <a:pPr algn="l" defTabSz="1300163" rtl="0">
                  <a:defRPr/>
                </a:pPr>
                <a:endParaRPr lang="en-US" sz="3400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30032" tIns="65017" rIns="130032" bIns="65017"/>
              <a:lstStyle/>
              <a:p>
                <a:pPr algn="l" defTabSz="1300163" rtl="0">
                  <a:defRPr/>
                </a:pPr>
                <a:endParaRPr lang="en-US" sz="3400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30032" tIns="65017" rIns="130032" bIns="65017"/>
              <a:lstStyle/>
              <a:p>
                <a:pPr algn="l" defTabSz="1300163" rtl="0">
                  <a:defRPr/>
                </a:pPr>
                <a:endParaRPr lang="en-US" sz="3400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30032" tIns="65017" rIns="130032" bIns="65017"/>
              <a:lstStyle/>
              <a:p>
                <a:pPr algn="l" defTabSz="1300163" rtl="0">
                  <a:defRPr/>
                </a:pPr>
                <a:endParaRPr lang="en-US" sz="3400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30032" tIns="65017" rIns="130032" bIns="65017"/>
              <a:lstStyle/>
              <a:p>
                <a:pPr algn="l" defTabSz="1300163" rtl="0">
                  <a:defRPr/>
                </a:pPr>
                <a:endParaRPr lang="en-US" sz="3400"/>
              </a:p>
            </p:txBody>
          </p:sp>
        </p:grpSp>
      </p:grpSp>
      <p:sp>
        <p:nvSpPr>
          <p:cNvPr id="1577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4225925" y="2600325"/>
            <a:ext cx="8561388" cy="3143250"/>
          </a:xfrm>
        </p:spPr>
        <p:txBody>
          <a:bodyPr/>
          <a:lstStyle>
            <a:lvl1pPr>
              <a:defRPr sz="71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77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4225925" y="6069013"/>
            <a:ext cx="8561388" cy="24923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50875" y="8886825"/>
            <a:ext cx="3033713" cy="649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D58C0-9CA6-47E5-9FBC-B47DF32258BB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69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91B839-7771-46DD-8A41-D519FDB15CEB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650875"/>
            <a:ext cx="2925762" cy="7694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650875"/>
            <a:ext cx="8624888" cy="7694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87A2CE-61B9-4A92-AD91-C5B3C7DD4900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43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650875"/>
            <a:ext cx="11703050" cy="1949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50875" y="2817813"/>
            <a:ext cx="11703050" cy="55276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3917F4-D04B-471D-9750-087D2FCC776D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1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AC57A4-773C-426D-B2CE-EFF91B3E963D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0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281A2-5C09-451D-98F2-FF39A6609CE3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15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817813"/>
            <a:ext cx="5775325" cy="5527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817813"/>
            <a:ext cx="5775325" cy="5527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CD8996-30C2-473A-B4F0-7E7A94EBF748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06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AB67A-8B5C-4F95-876E-150403E5A333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8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82D927-BCCD-45BE-817C-507BF4558EB7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0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9233D-03FA-43AC-B2A2-51888402B405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6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CA2323-5CC8-40AF-B176-87B6306D867C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0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 lIns="130046" tIns="65023" rIns="130046" bIns="65023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0BB8F-B927-4046-AD9D-7C33AC28D98F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39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43413" y="8886825"/>
            <a:ext cx="41179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32" tIns="65017" rIns="130032" bIns="65017" numCol="1" anchor="b" anchorCtr="0" compatLnSpc="1">
            <a:prstTxWarp prst="textNoShape">
              <a:avLst/>
            </a:prstTxWarp>
          </a:bodyPr>
          <a:lstStyle>
            <a:lvl1pPr algn="ctr" rtl="0">
              <a:defRPr sz="17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20213" y="8886825"/>
            <a:ext cx="3033712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32" tIns="65017" rIns="130032" bIns="65017" numCol="1" anchor="b" anchorCtr="0" compatLnSpc="1">
            <a:prstTxWarp prst="textNoShape">
              <a:avLst/>
            </a:prstTxWarp>
          </a:bodyPr>
          <a:lstStyle>
            <a:lvl1pPr rtl="0">
              <a:defRPr sz="1700"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fld id="{C1A5C2AA-37FE-468E-9016-F3566A643E11}" type="slidenum">
              <a:rPr lang="ar-SA"/>
              <a:pPr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3004800" cy="776288"/>
            <a:chOff x="0" y="0"/>
            <a:chExt cx="5760" cy="344"/>
          </a:xfrm>
        </p:grpSpPr>
        <p:sp>
          <p:nvSpPr>
            <p:cNvPr id="1566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130032" tIns="65017" rIns="130032" bIns="65017" anchor="ctr"/>
            <a:lstStyle/>
            <a:p>
              <a:pPr algn="ctr" defTabSz="1300163" rtl="0">
                <a:defRPr/>
              </a:pPr>
              <a:endParaRPr lang="en-US" sz="3400"/>
            </a:p>
          </p:txBody>
        </p:sp>
        <p:sp>
          <p:nvSpPr>
            <p:cNvPr id="1566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lIns="130032" tIns="65017" rIns="130032" bIns="65017"/>
            <a:lstStyle/>
            <a:p>
              <a:pPr algn="l" defTabSz="1300163" rtl="0">
                <a:defRPr/>
              </a:pPr>
              <a:endParaRPr lang="en-US" sz="3400"/>
            </a:p>
          </p:txBody>
        </p:sp>
        <p:sp>
          <p:nvSpPr>
            <p:cNvPr id="1566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130032" tIns="65017" rIns="130032" bIns="65017"/>
            <a:lstStyle/>
            <a:p>
              <a:pPr algn="l" defTabSz="1300163" rtl="0">
                <a:defRPr/>
              </a:pPr>
              <a:endParaRPr lang="en-US" sz="26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566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130032" tIns="65017" rIns="130032" bIns="65017"/>
            <a:lstStyle/>
            <a:p>
              <a:pPr algn="l" defTabSz="1300163" rtl="0">
                <a:defRPr/>
              </a:pPr>
              <a:endParaRPr lang="en-US" sz="26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566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130032" tIns="65017" rIns="130032" bIns="65017"/>
            <a:lstStyle/>
            <a:p>
              <a:pPr algn="l" defTabSz="1300163" rtl="0">
                <a:defRPr/>
              </a:pPr>
              <a:endParaRPr lang="en-US" sz="26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566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130032" tIns="65017" rIns="130032" bIns="65017"/>
            <a:lstStyle/>
            <a:p>
              <a:pPr algn="l" defTabSz="1300163" rtl="0">
                <a:defRPr/>
              </a:pPr>
              <a:endParaRPr lang="en-US" sz="26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566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130032" tIns="65017" rIns="130032" bIns="65017"/>
            <a:lstStyle/>
            <a:p>
              <a:pPr algn="l" defTabSz="1300163" rtl="0">
                <a:defRPr/>
              </a:pPr>
              <a:endParaRPr lang="en-US" sz="3400"/>
            </a:p>
          </p:txBody>
        </p:sp>
        <p:sp>
          <p:nvSpPr>
            <p:cNvPr id="1566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130032" tIns="65017" rIns="130032" bIns="65017"/>
            <a:lstStyle/>
            <a:p>
              <a:pPr algn="l" defTabSz="1300163" rtl="0">
                <a:defRPr/>
              </a:pPr>
              <a:endParaRPr lang="en-US" sz="26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566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130032" tIns="65017" rIns="130032" bIns="65017"/>
            <a:lstStyle/>
            <a:p>
              <a:pPr algn="l" defTabSz="1300163" rtl="0">
                <a:defRPr/>
              </a:pPr>
              <a:endParaRPr lang="en-US" sz="260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50875" y="650875"/>
            <a:ext cx="11703050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032" tIns="65017" rIns="130032" bIns="650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0875" y="2817813"/>
            <a:ext cx="11703050" cy="552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032" tIns="65017" rIns="130032" bIns="650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66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0875" y="8882063"/>
            <a:ext cx="3033713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32" tIns="65017" rIns="130032" bIns="65017" numCol="1" anchor="b" anchorCtr="0" compatLnSpc="1">
            <a:prstTxWarp prst="textNoShape">
              <a:avLst/>
            </a:prstTxWarp>
          </a:bodyPr>
          <a:lstStyle>
            <a:lvl1pPr algn="l" rtl="0">
              <a:defRPr sz="17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iming>
    <p:tnLst>
      <p:par>
        <p:cTn id="1" dur="indefinite" restart="never" nodeType="tmRoot"/>
      </p:par>
    </p:tnLst>
  </p:timing>
  <p:txStyles>
    <p:titleStyle>
      <a:lvl1pPr algn="l" defTabSz="1300163" rtl="1" eaLnBrk="0" fontAlgn="base" hangingPunct="0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+mj-lt"/>
          <a:ea typeface="+mj-ea"/>
          <a:cs typeface="+mj-cs"/>
        </a:defRPr>
      </a:lvl1pPr>
      <a:lvl2pPr algn="l" defTabSz="1300163" rtl="1" eaLnBrk="0" fontAlgn="base" hangingPunct="0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Arial" charset="0"/>
          <a:cs typeface="Arial" charset="0"/>
        </a:defRPr>
      </a:lvl2pPr>
      <a:lvl3pPr algn="l" defTabSz="1300163" rtl="1" eaLnBrk="0" fontAlgn="base" hangingPunct="0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Arial" charset="0"/>
          <a:cs typeface="Arial" charset="0"/>
        </a:defRPr>
      </a:lvl3pPr>
      <a:lvl4pPr algn="l" defTabSz="1300163" rtl="1" eaLnBrk="0" fontAlgn="base" hangingPunct="0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Arial" charset="0"/>
          <a:cs typeface="Arial" charset="0"/>
        </a:defRPr>
      </a:lvl4pPr>
      <a:lvl5pPr algn="l" defTabSz="1300163" rtl="1" eaLnBrk="0" fontAlgn="base" hangingPunct="0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Arial" charset="0"/>
          <a:cs typeface="Arial" charset="0"/>
        </a:defRPr>
      </a:lvl5pPr>
      <a:lvl6pPr marL="457200" algn="l" defTabSz="1300163" rtl="1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Arial" charset="0"/>
          <a:cs typeface="Arial" charset="0"/>
        </a:defRPr>
      </a:lvl6pPr>
      <a:lvl7pPr marL="914400" algn="l" defTabSz="1300163" rtl="1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Arial" charset="0"/>
          <a:cs typeface="Arial" charset="0"/>
        </a:defRPr>
      </a:lvl7pPr>
      <a:lvl8pPr marL="1371600" algn="l" defTabSz="1300163" rtl="1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Arial" charset="0"/>
          <a:cs typeface="Arial" charset="0"/>
        </a:defRPr>
      </a:lvl8pPr>
      <a:lvl9pPr marL="1828800" algn="l" defTabSz="1300163" rtl="1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487363" indent="-487363" algn="r" defTabSz="1300163" rtl="1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4600">
          <a:solidFill>
            <a:schemeClr val="tx1"/>
          </a:solidFill>
          <a:latin typeface="+mn-lt"/>
          <a:ea typeface="+mn-ea"/>
          <a:cs typeface="+mn-cs"/>
        </a:defRPr>
      </a:lvl1pPr>
      <a:lvl2pPr marL="1057275" indent="-406400" algn="r" defTabSz="1300163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4000">
          <a:solidFill>
            <a:schemeClr val="tx1"/>
          </a:solidFill>
          <a:latin typeface="+mn-lt"/>
          <a:cs typeface="+mn-cs"/>
        </a:defRPr>
      </a:lvl2pPr>
      <a:lvl3pPr marL="1625600" indent="-325438" algn="r" defTabSz="1300163" rtl="1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3400">
          <a:solidFill>
            <a:schemeClr val="tx1"/>
          </a:solidFill>
          <a:latin typeface="+mn-lt"/>
          <a:cs typeface="+mn-cs"/>
        </a:defRPr>
      </a:lvl3pPr>
      <a:lvl4pPr marL="2276475" indent="-325438" algn="r" defTabSz="1300163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4pPr>
      <a:lvl5pPr marL="2925763" indent="-325438" algn="r" defTabSz="1300163" rtl="1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cs typeface="+mn-cs"/>
        </a:defRPr>
      </a:lvl5pPr>
      <a:lvl6pPr marL="3382963" indent="-325438" algn="r" defTabSz="1300163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cs typeface="+mn-cs"/>
        </a:defRPr>
      </a:lvl6pPr>
      <a:lvl7pPr marL="3840163" indent="-325438" algn="r" defTabSz="1300163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cs typeface="+mn-cs"/>
        </a:defRPr>
      </a:lvl7pPr>
      <a:lvl8pPr marL="4297363" indent="-325438" algn="r" defTabSz="1300163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cs typeface="+mn-cs"/>
        </a:defRPr>
      </a:lvl8pPr>
      <a:lvl9pPr marL="4754563" indent="-325438" algn="r" defTabSz="1300163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http://cal.vet.upenn.edu/projects/repropath/MReview/normtract/ramdiag2.jpg" TargetMode="Externa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http://img.irna.ir/1389/13891102/30201930/30201930-914765.jpg"/>
          <p:cNvPicPr>
            <a:picLocks noChangeAspect="1" noChangeArrowheads="1"/>
          </p:cNvPicPr>
          <p:nvPr/>
        </p:nvPicPr>
        <p:blipFill>
          <a:blip r:embed="rId2" cstate="print"/>
          <a:srcRect b="5501"/>
          <a:stretch>
            <a:fillRect/>
          </a:stretch>
        </p:blipFill>
        <p:spPr bwMode="auto">
          <a:xfrm>
            <a:off x="11556290" y="124272"/>
            <a:ext cx="1210806" cy="1204157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6" name="Picture 5" descr="http://imanprs.persiangig.com/image/nastaligh/sefaresh/0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88" y="1854200"/>
            <a:ext cx="11161712" cy="6397625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309712" y="1708448"/>
            <a:ext cx="12198051" cy="6498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71500" indent="-571500" algn="just">
              <a:lnSpc>
                <a:spcPct val="150000"/>
              </a:lnSpc>
              <a:spcBef>
                <a:spcPct val="50000"/>
              </a:spcBef>
              <a:buSzPct val="80000"/>
              <a:buFont typeface="Wingdings" panose="05000000000000000000" pitchFamily="2" charset="2"/>
              <a:buChar char="q"/>
              <a:defRPr/>
            </a:pPr>
            <a:r>
              <a:rPr lang="fa-IR" sz="3600" dirty="0">
                <a:solidFill>
                  <a:schemeClr val="bg2"/>
                </a:solidFill>
                <a:cs typeface="B Nazanin" panose="00000400000000000000" pitchFamily="2" charset="-78"/>
              </a:rPr>
              <a:t> غده های کوپر</a:t>
            </a:r>
          </a:p>
          <a:p>
            <a:pPr marL="571500" lvl="1" indent="-571500" algn="just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fa-IR" sz="3200" dirty="0">
                <a:solidFill>
                  <a:srgbClr val="002060"/>
                </a:solidFill>
                <a:cs typeface="B Nazanin" panose="00000400000000000000" pitchFamily="2" charset="-78"/>
              </a:rPr>
              <a:t> غده های کوپر بنام بولبویوریترال نیز شناخته می شوند و در دو سوی انتهای میزراه لگنی قرار دارند.</a:t>
            </a:r>
          </a:p>
          <a:p>
            <a:pPr marL="571500" lvl="1" indent="-571500" algn="just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fa-IR" sz="3200" dirty="0">
                <a:solidFill>
                  <a:srgbClr val="002060"/>
                </a:solidFill>
                <a:cs typeface="B Nazanin" panose="00000400000000000000" pitchFamily="2" charset="-78"/>
              </a:rPr>
              <a:t> غده های کوپر کوچک، فشرده و دارای بافت پیوندی فیبری هستند.</a:t>
            </a:r>
          </a:p>
          <a:p>
            <a:pPr marL="571500" lvl="1" indent="-571500" algn="just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fa-IR" sz="3200" dirty="0">
                <a:solidFill>
                  <a:srgbClr val="002060"/>
                </a:solidFill>
                <a:cs typeface="B Nazanin" panose="00000400000000000000" pitchFamily="2" charset="-78"/>
              </a:rPr>
              <a:t> از نظر ساختمانی و کاری مانند غده های پروستات عمل می کنند. </a:t>
            </a:r>
          </a:p>
          <a:p>
            <a:pPr marL="571500" lvl="1" indent="-571500" algn="just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fa-IR" sz="3200" dirty="0">
                <a:solidFill>
                  <a:srgbClr val="002060"/>
                </a:solidFill>
                <a:cs typeface="B Nazanin" panose="00000400000000000000" pitchFamily="2" charset="-78"/>
              </a:rPr>
              <a:t> در خوک تراوش های غده های کوپر دارای ترکیبی بنام سیالومیوسین است که موجب لخته شدن منی پس از انزال می شود.</a:t>
            </a:r>
          </a:p>
        </p:txBody>
      </p:sp>
      <p:pic>
        <p:nvPicPr>
          <p:cNvPr id="3" name="Picture 13" descr="http://img.irna.ir/1389/13891102/30201930/30201930-914765.jpg"/>
          <p:cNvPicPr>
            <a:picLocks noChangeAspect="1" noChangeArrowheads="1"/>
          </p:cNvPicPr>
          <p:nvPr/>
        </p:nvPicPr>
        <p:blipFill>
          <a:blip r:embed="rId2" cstate="print"/>
          <a:srcRect b="5501"/>
          <a:stretch>
            <a:fillRect/>
          </a:stretch>
        </p:blipFill>
        <p:spPr bwMode="auto">
          <a:xfrm>
            <a:off x="11556290" y="124272"/>
            <a:ext cx="1210806" cy="1204157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7305216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525736" y="1852464"/>
            <a:ext cx="11982027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1500" indent="-571500" algn="just">
              <a:lnSpc>
                <a:spcPct val="150000"/>
              </a:lnSpc>
              <a:spcBef>
                <a:spcPct val="50000"/>
              </a:spcBef>
              <a:buSzPct val="80000"/>
              <a:buFont typeface="Wingdings" panose="05000000000000000000" pitchFamily="2" charset="2"/>
              <a:buChar char="q"/>
              <a:defRPr/>
            </a:pPr>
            <a:r>
              <a:rPr lang="fa-IR" sz="3600" dirty="0">
                <a:solidFill>
                  <a:schemeClr val="bg2"/>
                </a:solidFill>
                <a:cs typeface="B Nazanin" panose="00000400000000000000" pitchFamily="2" charset="-78"/>
              </a:rPr>
              <a:t> غده های یوریترال، پری پیوشال و لخته</a:t>
            </a:r>
          </a:p>
          <a:p>
            <a:pPr marL="571500" lvl="1" indent="-571500" algn="just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fa-IR" sz="3200" dirty="0">
                <a:solidFill>
                  <a:srgbClr val="002060"/>
                </a:solidFill>
                <a:cs typeface="B Nazanin" panose="00000400000000000000" pitchFamily="2" charset="-78"/>
              </a:rPr>
              <a:t> غده های یوریترال مایع مخاطی تراوش می کنند و تنها در انسان و خوک شناسایی شده اند.</a:t>
            </a:r>
          </a:p>
          <a:p>
            <a:pPr marL="571500" lvl="1" indent="-571500" algn="just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fa-IR" sz="3200" dirty="0">
                <a:solidFill>
                  <a:srgbClr val="002060"/>
                </a:solidFill>
                <a:cs typeface="B Nazanin" panose="00000400000000000000" pitchFamily="2" charset="-78"/>
              </a:rPr>
              <a:t> غده های پری پیوشال در زیر پوست حشفه جوندگان وجود دارند و بنظر می رسد ترواش های آنها بیشتر نقش فرمونی داشته باشد.</a:t>
            </a:r>
          </a:p>
          <a:p>
            <a:pPr marL="571500" lvl="1" indent="-571500" algn="just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fa-IR" sz="3200" dirty="0">
                <a:solidFill>
                  <a:srgbClr val="002060"/>
                </a:solidFill>
                <a:cs typeface="B Nazanin" panose="00000400000000000000" pitchFamily="2" charset="-78"/>
              </a:rPr>
              <a:t> غده های لخته در برخی گونه ها مانند جوندگان وجود دارند. در موش و موش صحرایی تراوش های این غده ها دارای فرکتوز است.</a:t>
            </a:r>
          </a:p>
        </p:txBody>
      </p:sp>
      <p:pic>
        <p:nvPicPr>
          <p:cNvPr id="3" name="Picture 13" descr="http://img.irna.ir/1389/13891102/30201930/30201930-914765.jpg"/>
          <p:cNvPicPr>
            <a:picLocks noChangeAspect="1" noChangeArrowheads="1"/>
          </p:cNvPicPr>
          <p:nvPr/>
        </p:nvPicPr>
        <p:blipFill>
          <a:blip r:embed="rId2" cstate="print"/>
          <a:srcRect b="5501"/>
          <a:stretch>
            <a:fillRect/>
          </a:stretch>
        </p:blipFill>
        <p:spPr bwMode="auto">
          <a:xfrm>
            <a:off x="11556290" y="124272"/>
            <a:ext cx="1210806" cy="1204157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8750411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6286376" y="1564432"/>
            <a:ext cx="6149379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71500" indent="-571500" algn="just">
              <a:lnSpc>
                <a:spcPct val="150000"/>
              </a:lnSpc>
              <a:spcBef>
                <a:spcPct val="50000"/>
              </a:spcBef>
              <a:buSzPct val="80000"/>
              <a:buFont typeface="Wingdings" panose="05000000000000000000" pitchFamily="2" charset="2"/>
              <a:buChar char="q"/>
              <a:defRPr/>
            </a:pPr>
            <a:r>
              <a:rPr lang="fa-IR" sz="3600" dirty="0">
                <a:solidFill>
                  <a:schemeClr val="bg2"/>
                </a:solidFill>
                <a:cs typeface="B Nazanin" panose="00000400000000000000" pitchFamily="2" charset="-78"/>
              </a:rPr>
              <a:t> آلت تناسلی</a:t>
            </a:r>
          </a:p>
          <a:p>
            <a:pPr marL="571500" lvl="1" indent="-571500" algn="just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fa-IR" sz="3200" dirty="0">
                <a:solidFill>
                  <a:srgbClr val="002060"/>
                </a:solidFill>
                <a:cs typeface="B Nazanin" panose="00000400000000000000" pitchFamily="2" charset="-78"/>
              </a:rPr>
              <a:t> آلت تناسلی دارای سه بخش است: </a:t>
            </a:r>
          </a:p>
          <a:p>
            <a:pPr marL="1428750" lvl="2" indent="-514350" algn="just">
              <a:lnSpc>
                <a:spcPct val="150000"/>
              </a:lnSpc>
              <a:spcBef>
                <a:spcPct val="50000"/>
              </a:spcBef>
              <a:buClr>
                <a:schemeClr val="tx1"/>
              </a:buClr>
              <a:buSzPct val="80000"/>
              <a:buFont typeface="Courier New" panose="02070309020205020404" pitchFamily="49" charset="0"/>
              <a:buChar char="o"/>
              <a:defRPr/>
            </a:pPr>
            <a:r>
              <a:rPr lang="fa-IR" sz="3000" dirty="0">
                <a:cs typeface="B Nazanin" panose="00000400000000000000" pitchFamily="2" charset="-78"/>
              </a:rPr>
              <a:t> ریشه</a:t>
            </a:r>
          </a:p>
          <a:p>
            <a:pPr marL="1428750" lvl="2" indent="-514350" algn="just">
              <a:lnSpc>
                <a:spcPct val="150000"/>
              </a:lnSpc>
              <a:spcBef>
                <a:spcPct val="50000"/>
              </a:spcBef>
              <a:buClr>
                <a:schemeClr val="tx1"/>
              </a:buClr>
              <a:buSzPct val="80000"/>
              <a:buFont typeface="Courier New" panose="02070309020205020404" pitchFamily="49" charset="0"/>
              <a:buChar char="o"/>
              <a:defRPr/>
            </a:pPr>
            <a:r>
              <a:rPr lang="fa-IR" sz="3000" dirty="0">
                <a:cs typeface="B Nazanin" panose="00000400000000000000" pitchFamily="2" charset="-78"/>
              </a:rPr>
              <a:t> بدنه </a:t>
            </a:r>
          </a:p>
          <a:p>
            <a:pPr marL="1428750" lvl="2" indent="-514350" algn="just">
              <a:lnSpc>
                <a:spcPct val="150000"/>
              </a:lnSpc>
              <a:spcBef>
                <a:spcPct val="50000"/>
              </a:spcBef>
              <a:buClr>
                <a:schemeClr val="tx1"/>
              </a:buClr>
              <a:buSzPct val="80000"/>
              <a:buFont typeface="Courier New" panose="02070309020205020404" pitchFamily="49" charset="0"/>
              <a:buChar char="o"/>
              <a:defRPr/>
            </a:pPr>
            <a:r>
              <a:rPr lang="fa-IR" sz="3000" dirty="0">
                <a:cs typeface="B Nazanin" panose="00000400000000000000" pitchFamily="2" charset="-78"/>
              </a:rPr>
              <a:t> بلوطه (حشفه)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lum bright="-30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768" y="1636440"/>
            <a:ext cx="5459307" cy="745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3" descr="http://img.irna.ir/1389/13891102/30201930/30201930-914765.jpg"/>
          <p:cNvPicPr>
            <a:picLocks noChangeAspect="1" noChangeArrowheads="1"/>
          </p:cNvPicPr>
          <p:nvPr/>
        </p:nvPicPr>
        <p:blipFill>
          <a:blip r:embed="rId3" cstate="print"/>
          <a:srcRect b="5501"/>
          <a:stretch>
            <a:fillRect/>
          </a:stretch>
        </p:blipFill>
        <p:spPr bwMode="auto">
          <a:xfrm>
            <a:off x="11556290" y="124272"/>
            <a:ext cx="1210806" cy="1204157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2522999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Picture 13" descr="http://img.irna.ir/1389/13891102/30201930/30201930-914765.jpg"/>
          <p:cNvPicPr>
            <a:picLocks noChangeAspect="1" noChangeArrowheads="1"/>
          </p:cNvPicPr>
          <p:nvPr/>
        </p:nvPicPr>
        <p:blipFill>
          <a:blip r:embed="rId3" cstate="print"/>
          <a:srcRect b="5501"/>
          <a:stretch>
            <a:fillRect/>
          </a:stretch>
        </p:blipFill>
        <p:spPr bwMode="auto">
          <a:xfrm>
            <a:off x="309712" y="268288"/>
            <a:ext cx="2099763" cy="2088232"/>
          </a:xfrm>
          <a:prstGeom prst="ellipse">
            <a:avLst/>
          </a:prstGeom>
          <a:noFill/>
          <a:ln>
            <a:noFill/>
          </a:ln>
        </p:spPr>
      </p:pic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78213" y="2789238"/>
            <a:ext cx="9288462" cy="2951162"/>
          </a:xfrm>
        </p:spPr>
        <p:txBody>
          <a:bodyPr/>
          <a:lstStyle/>
          <a:p>
            <a:pPr algn="ctr">
              <a:lnSpc>
                <a:spcPct val="150000"/>
              </a:lnSpc>
              <a:defRPr/>
            </a:pPr>
            <a:r>
              <a:rPr lang="en-US" sz="6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2  Compset" pitchFamily="2" charset="-78"/>
              </a:rPr>
              <a:t/>
            </a:r>
            <a:br>
              <a:rPr lang="en-US" sz="6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2  Compset" pitchFamily="2" charset="-78"/>
              </a:rPr>
            </a:br>
            <a:r>
              <a:rPr lang="fa-IR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B Nazanin" panose="00000400000000000000" pitchFamily="2" charset="-78"/>
              </a:rPr>
              <a:t>فیزیولوژی تولید مثلی</a:t>
            </a:r>
            <a:br>
              <a:rPr lang="fa-IR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B Nazanin" panose="00000400000000000000" pitchFamily="2" charset="-78"/>
              </a:rPr>
            </a:br>
            <a:r>
              <a:rPr lang="fa-I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B Nazanin" panose="00000400000000000000" pitchFamily="2" charset="-78"/>
              </a:rPr>
              <a:t>(برای دانشجویان کارشناسی علوم دامی)</a:t>
            </a: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B Nazanin" panose="00000400000000000000" pitchFamily="2" charset="-78"/>
              </a:rPr>
              <a:t/>
            </a:r>
            <a:b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B Nazanin" panose="00000400000000000000" pitchFamily="2" charset="-78"/>
              </a:rPr>
            </a:br>
            <a:r>
              <a:rPr lang="fa-IR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B Nazanin" panose="00000400000000000000" pitchFamily="2" charset="-78"/>
              </a:rPr>
              <a:t>(بخش </a:t>
            </a:r>
            <a:r>
              <a:rPr lang="fa-IR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B Nazanin" panose="00000400000000000000" pitchFamily="2" charset="-78"/>
              </a:rPr>
              <a:t>2-2</a:t>
            </a:r>
            <a:r>
              <a:rPr lang="fa-IR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B Nazanin" panose="00000400000000000000" pitchFamily="2" charset="-78"/>
              </a:rPr>
              <a:t>)</a:t>
            </a:r>
            <a:r>
              <a:rPr lang="en-US" sz="6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2  Compset" pitchFamily="2" charset="-78"/>
              </a:rPr>
              <a:t/>
            </a:r>
            <a:br>
              <a:rPr lang="en-US" sz="6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2  Compset" pitchFamily="2" charset="-78"/>
              </a:rPr>
            </a:br>
            <a:endParaRPr lang="en-US" sz="6000" dirty="0" smtClean="0">
              <a:solidFill>
                <a:srgbClr val="FFFF00"/>
              </a:solidFill>
              <a:latin typeface="Comic Sans MS" pitchFamily="66" charset="0"/>
              <a:cs typeface="2  Compset" pitchFamily="2" charset="-78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381000" y="7037388"/>
            <a:ext cx="12457113" cy="160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046" tIns="65023" rIns="130046" bIns="65023">
            <a:spAutoFit/>
          </a:bodyPr>
          <a:lstStyle>
            <a:lvl1pPr algn="r" rtl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4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3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ClrTx/>
              <a:buSzPct val="80000"/>
              <a:buFont typeface="Wingdings" panose="05000000000000000000" pitchFamily="2" charset="2"/>
              <a:buNone/>
            </a:pPr>
            <a:r>
              <a:rPr lang="en-US" sz="3200" b="1" dirty="0">
                <a:solidFill>
                  <a:srgbClr val="8600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By: Dr. A. Riasi </a:t>
            </a:r>
          </a:p>
          <a:p>
            <a:pPr algn="ctr" rtl="0" eaLnBrk="1" hangingPunct="1">
              <a:spcBef>
                <a:spcPct val="0"/>
              </a:spcBef>
              <a:buClrTx/>
              <a:buSzPct val="80000"/>
              <a:buFont typeface="Wingdings" panose="05000000000000000000" pitchFamily="2" charset="2"/>
              <a:buNone/>
            </a:pPr>
            <a:r>
              <a:rPr lang="en-US" sz="3200" b="1" dirty="0">
                <a:solidFill>
                  <a:srgbClr val="8600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 in Animal Nutrition &amp; Physiology</a:t>
            </a:r>
          </a:p>
          <a:p>
            <a:pPr algn="ctr" rtl="0" eaLnBrk="1" hangingPunct="1">
              <a:spcBef>
                <a:spcPct val="0"/>
              </a:spcBef>
              <a:buClrTx/>
              <a:buSzPct val="80000"/>
              <a:buFont typeface="Wingdings" panose="05000000000000000000" pitchFamily="2" charset="2"/>
              <a:buNone/>
            </a:pPr>
            <a:r>
              <a:rPr lang="en-US" sz="3200" b="1" dirty="0">
                <a:solidFill>
                  <a:srgbClr val="86002D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(Animal Sci. Department, College of Agriculture, Isfahan University of Technology)</a:t>
            </a:r>
            <a:endParaRPr lang="fa-IR" sz="3200" b="1" dirty="0">
              <a:solidFill>
                <a:srgbClr val="86002D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525736" y="1708448"/>
            <a:ext cx="11982027" cy="63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1500" indent="-571500" algn="just">
              <a:spcBef>
                <a:spcPct val="50000"/>
              </a:spcBef>
              <a:buSzPct val="80000"/>
              <a:buFont typeface="Wingdings" panose="05000000000000000000" pitchFamily="2" charset="2"/>
              <a:buChar char="q"/>
              <a:defRPr/>
            </a:pPr>
            <a:r>
              <a:rPr lang="fa-IR" sz="3600" dirty="0">
                <a:solidFill>
                  <a:schemeClr val="bg2"/>
                </a:solidFill>
                <a:cs typeface="B Nazanin" panose="00000400000000000000" pitchFamily="2" charset="-78"/>
              </a:rPr>
              <a:t> آشنایی با وازدفرنس </a:t>
            </a:r>
          </a:p>
          <a:p>
            <a:pPr marL="571500" lvl="1" indent="-571500" algn="just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fa-IR" sz="3200" dirty="0">
                <a:solidFill>
                  <a:srgbClr val="002060"/>
                </a:solidFill>
                <a:cs typeface="B Nazanin" panose="00000400000000000000" pitchFamily="2" charset="-78"/>
              </a:rPr>
              <a:t> این لوله بنام دفرنت داکت یا داکتوس دفرنت نیز نامیده می شود.</a:t>
            </a:r>
          </a:p>
          <a:p>
            <a:pPr marL="571500" lvl="1" indent="-571500" algn="just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fa-IR" sz="3200" dirty="0">
                <a:solidFill>
                  <a:srgbClr val="002060"/>
                </a:solidFill>
                <a:cs typeface="B Nazanin" panose="00000400000000000000" pitchFamily="2" charset="-78"/>
              </a:rPr>
              <a:t> وازدفرنس از انتهای اپیدیدمیس تا ابتداز میزراه ادامه می یابد.</a:t>
            </a:r>
          </a:p>
          <a:p>
            <a:pPr marL="571500" lvl="1" indent="-571500" algn="just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fa-IR" sz="3200" dirty="0">
                <a:solidFill>
                  <a:srgbClr val="002060"/>
                </a:solidFill>
                <a:cs typeface="B Nazanin" panose="00000400000000000000" pitchFamily="2" charset="-78"/>
              </a:rPr>
              <a:t> دیواره وازدفرنت از ماهیچه صاف ساخته شده است و در هنگام انزال حرکات دودی دارد.</a:t>
            </a:r>
            <a:endParaRPr lang="en-US" sz="3200" dirty="0">
              <a:solidFill>
                <a:srgbClr val="002060"/>
              </a:solidFill>
              <a:cs typeface="B Nazanin" panose="00000400000000000000" pitchFamily="2" charset="-78"/>
            </a:endParaRPr>
          </a:p>
          <a:p>
            <a:pPr marL="571500" lvl="1" indent="-571500" algn="just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fa-IR" sz="3200" dirty="0">
                <a:solidFill>
                  <a:srgbClr val="002060"/>
                </a:solidFill>
                <a:cs typeface="B Nazanin" panose="00000400000000000000" pitchFamily="2" charset="-78"/>
              </a:rPr>
              <a:t> بخش پایانی و پهن وازدفرنس بنام آمپولا (</a:t>
            </a:r>
            <a:r>
              <a:rPr lang="en-US" sz="3200" dirty="0" err="1">
                <a:solidFill>
                  <a:srgbClr val="002060"/>
                </a:solidFill>
                <a:cs typeface="B Nazanin" panose="00000400000000000000" pitchFamily="2" charset="-78"/>
              </a:rPr>
              <a:t>Ampullae</a:t>
            </a:r>
            <a:r>
              <a:rPr lang="fa-IR" sz="3200" dirty="0">
                <a:solidFill>
                  <a:srgbClr val="002060"/>
                </a:solidFill>
                <a:cs typeface="B Nazanin" panose="00000400000000000000" pitchFamily="2" charset="-78"/>
              </a:rPr>
              <a:t>) شناخته می شود. که دیواره ای ضخیم و چندین غده تراوشی دارد. </a:t>
            </a:r>
          </a:p>
          <a:p>
            <a:pPr marL="571500" lvl="1" indent="-571500" algn="just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fa-IR" sz="3200" dirty="0">
                <a:solidFill>
                  <a:srgbClr val="002060"/>
                </a:solidFill>
                <a:cs typeface="B Nazanin" panose="00000400000000000000" pitchFamily="2" charset="-78"/>
              </a:rPr>
              <a:t> در برخی گونه ها (خوک) آمپولا دیده نمی شود.</a:t>
            </a:r>
          </a:p>
        </p:txBody>
      </p:sp>
      <p:pic>
        <p:nvPicPr>
          <p:cNvPr id="3" name="Picture 13" descr="http://img.irna.ir/1389/13891102/30201930/30201930-914765.jpg"/>
          <p:cNvPicPr>
            <a:picLocks noChangeAspect="1" noChangeArrowheads="1"/>
          </p:cNvPicPr>
          <p:nvPr/>
        </p:nvPicPr>
        <p:blipFill>
          <a:blip r:embed="rId2" cstate="print"/>
          <a:srcRect b="5501"/>
          <a:stretch>
            <a:fillRect/>
          </a:stretch>
        </p:blipFill>
        <p:spPr bwMode="auto">
          <a:xfrm>
            <a:off x="11556290" y="124272"/>
            <a:ext cx="1210806" cy="1204157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291438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460588" y="828606"/>
            <a:ext cx="11982027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1500" indent="-571500" algn="just">
              <a:spcBef>
                <a:spcPct val="50000"/>
              </a:spcBef>
              <a:buSzPct val="80000"/>
              <a:buFont typeface="Wingdings" panose="05000000000000000000" pitchFamily="2" charset="2"/>
              <a:buChar char="q"/>
              <a:defRPr/>
            </a:pPr>
            <a:r>
              <a:rPr lang="fa-IR" sz="3600" dirty="0">
                <a:solidFill>
                  <a:schemeClr val="bg2"/>
                </a:solidFill>
                <a:cs typeface="B Nazanin" panose="00000400000000000000" pitchFamily="2" charset="-78"/>
              </a:rPr>
              <a:t> ذخایر برون بیضه ای اسپرم</a:t>
            </a:r>
          </a:p>
          <a:p>
            <a:pPr marL="571500" lvl="1" indent="-571500" algn="just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fa-IR" sz="3200" dirty="0">
                <a:solidFill>
                  <a:srgbClr val="002060"/>
                </a:solidFill>
                <a:cs typeface="B Nazanin" panose="00000400000000000000" pitchFamily="2" charset="-78"/>
              </a:rPr>
              <a:t> به مجموع اسپرم های موجود در اپیدیدمیس، وازدفرنس و آمپولا ذخایر برون بیضه ای اسپرم می گویند.</a:t>
            </a:r>
          </a:p>
          <a:p>
            <a:pPr marL="571500" lvl="1" indent="-571500" algn="just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fa-IR" sz="3200" dirty="0">
                <a:solidFill>
                  <a:srgbClr val="002060"/>
                </a:solidFill>
                <a:cs typeface="B Nazanin" panose="00000400000000000000" pitchFamily="2" charset="-78"/>
              </a:rPr>
              <a:t> انزال های پی در پی موجب کاهش شمار اسپرم ها می شود که نشان دهنده کم شده اسپرم های ذخیره شده در دم اپیدیدمیس است.  </a:t>
            </a:r>
          </a:p>
        </p:txBody>
      </p:sp>
      <p:pic>
        <p:nvPicPr>
          <p:cNvPr id="151554" name="Picture 2" descr="C:\Users\win7\Desktop\1.jpg"/>
          <p:cNvPicPr>
            <a:picLocks noChangeAspect="1" noChangeArrowheads="1"/>
          </p:cNvPicPr>
          <p:nvPr/>
        </p:nvPicPr>
        <p:blipFill rotWithShape="1">
          <a:blip r:embed="rId2">
            <a:lum bright="-3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5" t="52150" r="45313" b="12935"/>
          <a:stretch/>
        </p:blipFill>
        <p:spPr bwMode="auto">
          <a:xfrm>
            <a:off x="309712" y="4948808"/>
            <a:ext cx="6981277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647718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309712" y="1276400"/>
            <a:ext cx="11982027" cy="7509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1500" indent="-571500" algn="just">
              <a:lnSpc>
                <a:spcPct val="150000"/>
              </a:lnSpc>
              <a:spcBef>
                <a:spcPct val="50000"/>
              </a:spcBef>
              <a:buSzPct val="80000"/>
              <a:buFont typeface="Wingdings" panose="05000000000000000000" pitchFamily="2" charset="2"/>
              <a:buChar char="q"/>
              <a:defRPr/>
            </a:pPr>
            <a:r>
              <a:rPr lang="fa-IR" sz="3600" dirty="0" smtClean="0">
                <a:solidFill>
                  <a:schemeClr val="bg2"/>
                </a:solidFill>
                <a:cs typeface="B Nazanin" panose="00000400000000000000" pitchFamily="2" charset="-78"/>
              </a:rPr>
              <a:t>غده </a:t>
            </a:r>
            <a:r>
              <a:rPr lang="fa-IR" sz="3600" dirty="0">
                <a:solidFill>
                  <a:schemeClr val="bg2"/>
                </a:solidFill>
                <a:cs typeface="B Nazanin" panose="00000400000000000000" pitchFamily="2" charset="-78"/>
              </a:rPr>
              <a:t>های تناسلی پیوست</a:t>
            </a:r>
          </a:p>
          <a:p>
            <a:pPr marL="571500" lvl="1" indent="-571500" algn="just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fa-IR" sz="3200" dirty="0">
                <a:solidFill>
                  <a:srgbClr val="002060"/>
                </a:solidFill>
                <a:cs typeface="B Nazanin" panose="00000400000000000000" pitchFamily="2" charset="-78"/>
              </a:rPr>
              <a:t> غده های تناسلی پیوست در امتداد میزاه لگنی حیوان نر قرار </a:t>
            </a:r>
            <a:r>
              <a:rPr lang="fa-IR" sz="3200" dirty="0" smtClean="0">
                <a:solidFill>
                  <a:srgbClr val="002060"/>
                </a:solidFill>
                <a:cs typeface="B Nazanin" panose="00000400000000000000" pitchFamily="2" charset="-78"/>
              </a:rPr>
              <a:t>دارند:</a:t>
            </a:r>
            <a:endParaRPr lang="fa-IR" sz="3200" dirty="0">
              <a:solidFill>
                <a:srgbClr val="002060"/>
              </a:solidFill>
              <a:cs typeface="B Nazanin" panose="00000400000000000000" pitchFamily="2" charset="-78"/>
            </a:endParaRPr>
          </a:p>
          <a:p>
            <a:pPr marL="571500" lvl="1" indent="-571500" algn="just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fa-IR" sz="3200" dirty="0">
                <a:solidFill>
                  <a:srgbClr val="002060"/>
                </a:solidFill>
                <a:cs typeface="B Nazanin" panose="00000400000000000000" pitchFamily="2" charset="-78"/>
              </a:rPr>
              <a:t> مهمترین غده های تناسلی پیوست عبارتند از:</a:t>
            </a:r>
          </a:p>
          <a:p>
            <a:pPr marL="1371600" lvl="2" indent="-457200" algn="just">
              <a:lnSpc>
                <a:spcPct val="150000"/>
              </a:lnSpc>
              <a:spcBef>
                <a:spcPct val="50000"/>
              </a:spcBef>
              <a:buClr>
                <a:srgbClr val="006600"/>
              </a:buClr>
              <a:buSzPct val="80000"/>
              <a:buFont typeface="Courier New" panose="02070309020205020404" pitchFamily="49" charset="0"/>
              <a:buChar char="o"/>
              <a:defRPr/>
            </a:pPr>
            <a:r>
              <a:rPr lang="fa-IR" sz="3000" dirty="0">
                <a:cs typeface="B Nazanin" panose="00000400000000000000" pitchFamily="2" charset="-78"/>
              </a:rPr>
              <a:t> آمپولا</a:t>
            </a:r>
          </a:p>
          <a:p>
            <a:pPr marL="1371600" lvl="2" indent="-457200" algn="just">
              <a:lnSpc>
                <a:spcPct val="150000"/>
              </a:lnSpc>
              <a:spcBef>
                <a:spcPct val="50000"/>
              </a:spcBef>
              <a:buClr>
                <a:srgbClr val="006600"/>
              </a:buClr>
              <a:buSzPct val="80000"/>
              <a:buFont typeface="Courier New" panose="02070309020205020404" pitchFamily="49" charset="0"/>
              <a:buChar char="o"/>
              <a:defRPr/>
            </a:pPr>
            <a:r>
              <a:rPr lang="fa-IR" sz="3000" dirty="0">
                <a:cs typeface="B Nazanin" panose="00000400000000000000" pitchFamily="2" charset="-78"/>
              </a:rPr>
              <a:t> غده های وسیکولار</a:t>
            </a:r>
          </a:p>
          <a:p>
            <a:pPr marL="1371600" lvl="2" indent="-457200" algn="just">
              <a:lnSpc>
                <a:spcPct val="150000"/>
              </a:lnSpc>
              <a:spcBef>
                <a:spcPct val="50000"/>
              </a:spcBef>
              <a:buClr>
                <a:srgbClr val="006600"/>
              </a:buClr>
              <a:buSzPct val="80000"/>
              <a:buFont typeface="Courier New" panose="02070309020205020404" pitchFamily="49" charset="0"/>
              <a:buChar char="o"/>
              <a:defRPr/>
            </a:pPr>
            <a:r>
              <a:rPr lang="fa-IR" sz="3000" dirty="0">
                <a:cs typeface="B Nazanin" panose="00000400000000000000" pitchFamily="2" charset="-78"/>
              </a:rPr>
              <a:t> پروستات</a:t>
            </a:r>
          </a:p>
          <a:p>
            <a:pPr marL="1371600" lvl="2" indent="-457200" algn="just">
              <a:lnSpc>
                <a:spcPct val="150000"/>
              </a:lnSpc>
              <a:spcBef>
                <a:spcPct val="50000"/>
              </a:spcBef>
              <a:buClr>
                <a:srgbClr val="006600"/>
              </a:buClr>
              <a:buSzPct val="80000"/>
              <a:buFont typeface="Courier New" panose="02070309020205020404" pitchFamily="49" charset="0"/>
              <a:buChar char="o"/>
              <a:defRPr/>
            </a:pPr>
            <a:r>
              <a:rPr lang="fa-IR" sz="3000" dirty="0">
                <a:cs typeface="B Nazanin" panose="00000400000000000000" pitchFamily="2" charset="-78"/>
              </a:rPr>
              <a:t> غده های کوپر</a:t>
            </a:r>
          </a:p>
          <a:p>
            <a:pPr marL="1371600" lvl="2" indent="-457200" algn="just">
              <a:lnSpc>
                <a:spcPct val="150000"/>
              </a:lnSpc>
              <a:spcBef>
                <a:spcPct val="50000"/>
              </a:spcBef>
              <a:buClr>
                <a:srgbClr val="006600"/>
              </a:buClr>
              <a:buSzPct val="80000"/>
              <a:buFont typeface="Courier New" panose="02070309020205020404" pitchFamily="49" charset="0"/>
              <a:buChar char="o"/>
              <a:defRPr/>
            </a:pPr>
            <a:r>
              <a:rPr lang="fa-IR" sz="3000" dirty="0">
                <a:cs typeface="B Nazanin" panose="00000400000000000000" pitchFamily="2" charset="-78"/>
              </a:rPr>
              <a:t> غده های یوریترال، پری پیوشال و لخته</a:t>
            </a:r>
            <a:endParaRPr lang="fa-IR" sz="3000" dirty="0">
              <a:latin typeface="Arial" charset="0"/>
              <a:cs typeface="B Nazanin" panose="00000400000000000000" pitchFamily="2" charset="-78"/>
            </a:endParaRPr>
          </a:p>
        </p:txBody>
      </p:sp>
      <p:pic>
        <p:nvPicPr>
          <p:cNvPr id="3" name="Picture 13" descr="http://img.irna.ir/1389/13891102/30201930/30201930-914765.jpg"/>
          <p:cNvPicPr>
            <a:picLocks noChangeAspect="1" noChangeArrowheads="1"/>
          </p:cNvPicPr>
          <p:nvPr/>
        </p:nvPicPr>
        <p:blipFill>
          <a:blip r:embed="rId2" cstate="print"/>
          <a:srcRect b="5501"/>
          <a:stretch>
            <a:fillRect/>
          </a:stretch>
        </p:blipFill>
        <p:spPr bwMode="auto">
          <a:xfrm>
            <a:off x="11556290" y="124272"/>
            <a:ext cx="1210806" cy="1204157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6212317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6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6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388" name="Picture 4" descr="boardiag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13" y="2277718"/>
            <a:ext cx="5256583" cy="367920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389" name="Picture 5" descr="buldiag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4329" y="2267330"/>
            <a:ext cx="5616623" cy="3689589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144390" name="Text Box 6"/>
          <p:cNvSpPr txBox="1">
            <a:spLocks noChangeArrowheads="1"/>
          </p:cNvSpPr>
          <p:nvPr/>
        </p:nvSpPr>
        <p:spPr bwMode="auto">
          <a:xfrm>
            <a:off x="2109912" y="6172944"/>
            <a:ext cx="9669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C00000"/>
                </a:solidFill>
              </a:rPr>
              <a:t>Porcine</a:t>
            </a:r>
          </a:p>
        </p:txBody>
      </p: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9454728" y="6172944"/>
            <a:ext cx="8899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C00000"/>
                </a:solidFill>
              </a:rPr>
              <a:t>Bovine</a:t>
            </a:r>
          </a:p>
        </p:txBody>
      </p:sp>
      <p:pic>
        <p:nvPicPr>
          <p:cNvPr id="144393" name="Picture 9" descr="http://cal.vet.upenn.edu/projects/repropath/MReview/normtract/ramdiag2.jp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4414168" y="6244952"/>
            <a:ext cx="4092590" cy="325409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9703" name="Rectangle 10"/>
          <p:cNvSpPr>
            <a:spLocks noChangeArrowheads="1"/>
          </p:cNvSpPr>
          <p:nvPr/>
        </p:nvSpPr>
        <p:spPr bwMode="auto">
          <a:xfrm>
            <a:off x="12682346" y="25382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a-IR"/>
          </a:p>
        </p:txBody>
      </p:sp>
      <p:sp>
        <p:nvSpPr>
          <p:cNvPr id="144391" name="Text Box 7"/>
          <p:cNvSpPr txBox="1">
            <a:spLocks noChangeArrowheads="1"/>
          </p:cNvSpPr>
          <p:nvPr/>
        </p:nvSpPr>
        <p:spPr bwMode="auto">
          <a:xfrm>
            <a:off x="3478064" y="8549208"/>
            <a:ext cx="7873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C00000"/>
                </a:solidFill>
              </a:rPr>
              <a:t>Ovine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09712" y="1276400"/>
            <a:ext cx="11982027" cy="8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1500" indent="-571500" algn="just">
              <a:lnSpc>
                <a:spcPct val="150000"/>
              </a:lnSpc>
              <a:spcBef>
                <a:spcPct val="50000"/>
              </a:spcBef>
              <a:buSzPct val="80000"/>
              <a:buFont typeface="Wingdings" panose="05000000000000000000" pitchFamily="2" charset="2"/>
              <a:buChar char="q"/>
              <a:defRPr/>
            </a:pPr>
            <a:r>
              <a:rPr lang="fa-IR" sz="3600" dirty="0" smtClean="0">
                <a:solidFill>
                  <a:schemeClr val="bg2"/>
                </a:solidFill>
                <a:cs typeface="B Nazanin" panose="00000400000000000000" pitchFamily="2" charset="-78"/>
              </a:rPr>
              <a:t>مقایسه غده </a:t>
            </a:r>
            <a:r>
              <a:rPr lang="fa-IR" sz="3600" dirty="0">
                <a:solidFill>
                  <a:schemeClr val="bg2"/>
                </a:solidFill>
                <a:cs typeface="B Nazanin" panose="00000400000000000000" pitchFamily="2" charset="-78"/>
              </a:rPr>
              <a:t>های تناسلی </a:t>
            </a:r>
            <a:r>
              <a:rPr lang="fa-IR" sz="3600" dirty="0" smtClean="0">
                <a:solidFill>
                  <a:schemeClr val="bg2"/>
                </a:solidFill>
                <a:cs typeface="B Nazanin" panose="00000400000000000000" pitchFamily="2" charset="-78"/>
              </a:rPr>
              <a:t>پیوست در سه حیوان مختلف</a:t>
            </a:r>
            <a:endParaRPr lang="fa-IR" sz="3600" dirty="0">
              <a:solidFill>
                <a:schemeClr val="bg2"/>
              </a:solidFill>
              <a:cs typeface="B Nazanin" panose="00000400000000000000" pitchFamily="2" charset="-78"/>
            </a:endParaRPr>
          </a:p>
        </p:txBody>
      </p:sp>
      <p:pic>
        <p:nvPicPr>
          <p:cNvPr id="11" name="Picture 13" descr="http://img.irna.ir/1389/13891102/30201930/30201930-914765.jpg"/>
          <p:cNvPicPr>
            <a:picLocks noChangeAspect="1" noChangeArrowheads="1"/>
          </p:cNvPicPr>
          <p:nvPr/>
        </p:nvPicPr>
        <p:blipFill>
          <a:blip r:embed="rId6" cstate="print"/>
          <a:srcRect b="5501"/>
          <a:stretch>
            <a:fillRect/>
          </a:stretch>
        </p:blipFill>
        <p:spPr bwMode="auto">
          <a:xfrm>
            <a:off x="11556290" y="124272"/>
            <a:ext cx="1210806" cy="1204157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668994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0" grpId="0"/>
      <p:bldP spid="1443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381720" y="1492424"/>
            <a:ext cx="11982027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1500" indent="-571500" algn="just">
              <a:lnSpc>
                <a:spcPct val="150000"/>
              </a:lnSpc>
              <a:spcBef>
                <a:spcPct val="50000"/>
              </a:spcBef>
              <a:buSzPct val="80000"/>
              <a:buFont typeface="Wingdings" panose="05000000000000000000" pitchFamily="2" charset="2"/>
              <a:buChar char="q"/>
              <a:defRPr/>
            </a:pPr>
            <a:r>
              <a:rPr lang="fa-IR" sz="3600" dirty="0">
                <a:solidFill>
                  <a:schemeClr val="bg2"/>
                </a:solidFill>
                <a:cs typeface="B Nazanin" panose="00000400000000000000" pitchFamily="2" charset="-78"/>
              </a:rPr>
              <a:t> غده های وسیکولار</a:t>
            </a:r>
          </a:p>
          <a:p>
            <a:pPr marL="571500" lvl="1" indent="-571500" algn="just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fa-IR" sz="3200" dirty="0">
                <a:solidFill>
                  <a:srgbClr val="002060"/>
                </a:solidFill>
                <a:cs typeface="B Nazanin" panose="00000400000000000000" pitchFamily="2" charset="-78"/>
              </a:rPr>
              <a:t> این غده ها بنام سمینال وسیکل یا وسیکولا سمینالیس نیز شناخته می شوند.</a:t>
            </a:r>
          </a:p>
          <a:p>
            <a:pPr marL="571500" lvl="1" indent="-571500" algn="just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fa-IR" sz="3200" dirty="0">
                <a:solidFill>
                  <a:srgbClr val="002060"/>
                </a:solidFill>
                <a:cs typeface="B Nazanin" panose="00000400000000000000" pitchFamily="2" charset="-78"/>
              </a:rPr>
              <a:t> غده های وسیکولار در ناحیه پشتی جلویی میراه لگنی و نزدیک آمپولا قرار دارند.</a:t>
            </a:r>
          </a:p>
          <a:p>
            <a:pPr marL="571500" lvl="1" indent="-571500" algn="just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fa-IR" sz="3200" dirty="0">
                <a:solidFill>
                  <a:srgbClr val="002060"/>
                </a:solidFill>
                <a:cs typeface="B Nazanin" panose="00000400000000000000" pitchFamily="2" charset="-78"/>
              </a:rPr>
              <a:t> این غده ها در گاو نر حالت لبوله دارند. </a:t>
            </a:r>
          </a:p>
          <a:p>
            <a:pPr marL="571500" lvl="1" indent="-571500" algn="just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fa-IR" sz="3200" dirty="0" smtClean="0">
                <a:solidFill>
                  <a:srgbClr val="002060"/>
                </a:solidFill>
                <a:cs typeface="B Nazanin" panose="00000400000000000000" pitchFamily="2" charset="-78"/>
              </a:rPr>
              <a:t>تراوش </a:t>
            </a:r>
            <a:r>
              <a:rPr lang="fa-IR" sz="3200" dirty="0">
                <a:solidFill>
                  <a:srgbClr val="002060"/>
                </a:solidFill>
                <a:cs typeface="B Nazanin" panose="00000400000000000000" pitchFamily="2" charset="-78"/>
              </a:rPr>
              <a:t>این غده ها زیاد است و </a:t>
            </a:r>
            <a:r>
              <a:rPr lang="fa-IR" sz="3200" dirty="0" smtClean="0">
                <a:solidFill>
                  <a:srgbClr val="002060"/>
                </a:solidFill>
                <a:cs typeface="B Nazanin" panose="00000400000000000000" pitchFamily="2" charset="-78"/>
              </a:rPr>
              <a:t>گاو </a:t>
            </a:r>
            <a:r>
              <a:rPr lang="fa-IR" sz="3200" dirty="0">
                <a:solidFill>
                  <a:srgbClr val="002060"/>
                </a:solidFill>
                <a:cs typeface="B Nazanin" panose="00000400000000000000" pitchFamily="2" charset="-78"/>
              </a:rPr>
              <a:t>تا 90 درصد حجم کل مایع منی را تولید می </a:t>
            </a:r>
            <a:r>
              <a:rPr lang="fa-IR" sz="3200" dirty="0" smtClean="0">
                <a:solidFill>
                  <a:srgbClr val="002060"/>
                </a:solidFill>
                <a:cs typeface="B Nazanin" panose="00000400000000000000" pitchFamily="2" charset="-78"/>
              </a:rPr>
              <a:t>کنند</a:t>
            </a:r>
            <a:r>
              <a:rPr lang="fa-IR" sz="3200" dirty="0">
                <a:solidFill>
                  <a:srgbClr val="002060"/>
                </a:solidFill>
                <a:cs typeface="B Nazanin" panose="00000400000000000000" pitchFamily="2" charset="-78"/>
              </a:rPr>
              <a:t>. </a:t>
            </a:r>
          </a:p>
          <a:p>
            <a:pPr marL="571500" lvl="1" indent="-571500" algn="just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fa-IR" sz="3200" dirty="0">
                <a:solidFill>
                  <a:srgbClr val="002060"/>
                </a:solidFill>
                <a:cs typeface="B Nazanin" panose="00000400000000000000" pitchFamily="2" charset="-78"/>
              </a:rPr>
              <a:t> برخی از گونه ها غدد وسیکولار ندارند.</a:t>
            </a:r>
          </a:p>
          <a:p>
            <a:pPr marL="571500" lvl="1" indent="-571500" algn="just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fa-IR" sz="3200" dirty="0">
                <a:solidFill>
                  <a:srgbClr val="002060"/>
                </a:solidFill>
                <a:cs typeface="B Nazanin" panose="00000400000000000000" pitchFamily="2" charset="-78"/>
              </a:rPr>
              <a:t> در هنگام تحریک جنسی دیواره غدد وسیکولار کش می آید و منفذ میزراه را می بندد.</a:t>
            </a:r>
          </a:p>
        </p:txBody>
      </p:sp>
      <p:pic>
        <p:nvPicPr>
          <p:cNvPr id="3" name="Picture 13" descr="http://img.irna.ir/1389/13891102/30201930/30201930-914765.jpg"/>
          <p:cNvPicPr>
            <a:picLocks noChangeAspect="1" noChangeArrowheads="1"/>
          </p:cNvPicPr>
          <p:nvPr/>
        </p:nvPicPr>
        <p:blipFill>
          <a:blip r:embed="rId2" cstate="print"/>
          <a:srcRect b="5501"/>
          <a:stretch>
            <a:fillRect/>
          </a:stretch>
        </p:blipFill>
        <p:spPr bwMode="auto">
          <a:xfrm>
            <a:off x="11556290" y="124272"/>
            <a:ext cx="1210806" cy="1204157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910137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6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525736" y="1420416"/>
            <a:ext cx="11982027" cy="7448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1500" indent="-571500" algn="just">
              <a:lnSpc>
                <a:spcPct val="150000"/>
              </a:lnSpc>
              <a:spcBef>
                <a:spcPct val="50000"/>
              </a:spcBef>
              <a:buSzPct val="80000"/>
              <a:buFont typeface="Wingdings" panose="05000000000000000000" pitchFamily="2" charset="2"/>
              <a:buChar char="q"/>
              <a:defRPr/>
            </a:pPr>
            <a:r>
              <a:rPr lang="fa-IR" sz="3600" dirty="0">
                <a:solidFill>
                  <a:schemeClr val="bg2"/>
                </a:solidFill>
                <a:cs typeface="B Nazanin" panose="00000400000000000000" pitchFamily="2" charset="-78"/>
              </a:rPr>
              <a:t> غده های وسیکولار</a:t>
            </a:r>
          </a:p>
          <a:p>
            <a:pPr marL="571500" lvl="1" indent="-571500" algn="just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fa-IR" sz="3200" dirty="0" smtClean="0">
                <a:solidFill>
                  <a:srgbClr val="002060"/>
                </a:solidFill>
                <a:cs typeface="B Nazanin" panose="00000400000000000000" pitchFamily="2" charset="-78"/>
              </a:rPr>
              <a:t>تراوش </a:t>
            </a:r>
            <a:r>
              <a:rPr lang="fa-IR" sz="3200" dirty="0">
                <a:solidFill>
                  <a:srgbClr val="002060"/>
                </a:solidFill>
                <a:cs typeface="B Nazanin" panose="00000400000000000000" pitchFamily="2" charset="-78"/>
              </a:rPr>
              <a:t>های غده های وسیکولار حاوی ترکیبات مختلف است: </a:t>
            </a:r>
          </a:p>
          <a:p>
            <a:pPr marL="1428750" lvl="2" indent="-514350" algn="just">
              <a:lnSpc>
                <a:spcPct val="150000"/>
              </a:lnSpc>
              <a:spcBef>
                <a:spcPct val="50000"/>
              </a:spcBef>
              <a:buClr>
                <a:schemeClr val="tx1"/>
              </a:buClr>
              <a:buSzPct val="80000"/>
              <a:buFont typeface="Courier New" panose="02070309020205020404" pitchFamily="49" charset="0"/>
              <a:buChar char="o"/>
              <a:defRPr/>
            </a:pPr>
            <a:r>
              <a:rPr lang="fa-IR" sz="3000" dirty="0">
                <a:cs typeface="B Nazanin" panose="00000400000000000000" pitchFamily="2" charset="-78"/>
              </a:rPr>
              <a:t> فرکتوز</a:t>
            </a:r>
          </a:p>
          <a:p>
            <a:pPr marL="1428750" lvl="2" indent="-514350" algn="just">
              <a:lnSpc>
                <a:spcPct val="150000"/>
              </a:lnSpc>
              <a:spcBef>
                <a:spcPct val="50000"/>
              </a:spcBef>
              <a:buClr>
                <a:schemeClr val="tx1"/>
              </a:buClr>
              <a:buSzPct val="80000"/>
              <a:buFont typeface="Courier New" panose="02070309020205020404" pitchFamily="49" charset="0"/>
              <a:buChar char="o"/>
              <a:defRPr/>
            </a:pPr>
            <a:r>
              <a:rPr lang="fa-IR" sz="3000" dirty="0">
                <a:cs typeface="B Nazanin" panose="00000400000000000000" pitchFamily="2" charset="-78"/>
              </a:rPr>
              <a:t> سیترات</a:t>
            </a:r>
          </a:p>
          <a:p>
            <a:pPr marL="1428750" lvl="2" indent="-514350" algn="just">
              <a:lnSpc>
                <a:spcPct val="150000"/>
              </a:lnSpc>
              <a:spcBef>
                <a:spcPct val="50000"/>
              </a:spcBef>
              <a:buClr>
                <a:schemeClr val="tx1"/>
              </a:buClr>
              <a:buSzPct val="80000"/>
              <a:buFont typeface="Courier New" panose="02070309020205020404" pitchFamily="49" charset="0"/>
              <a:buChar char="o"/>
              <a:defRPr/>
            </a:pPr>
            <a:r>
              <a:rPr lang="fa-IR" sz="3000" dirty="0">
                <a:cs typeface="B Nazanin" panose="00000400000000000000" pitchFamily="2" charset="-78"/>
              </a:rPr>
              <a:t> پروستاگلاندین</a:t>
            </a:r>
          </a:p>
          <a:p>
            <a:pPr marL="1428750" lvl="2" indent="-514350" algn="just">
              <a:lnSpc>
                <a:spcPct val="150000"/>
              </a:lnSpc>
              <a:spcBef>
                <a:spcPct val="50000"/>
              </a:spcBef>
              <a:buClr>
                <a:schemeClr val="tx1"/>
              </a:buClr>
              <a:buSzPct val="80000"/>
              <a:buFont typeface="Courier New" panose="02070309020205020404" pitchFamily="49" charset="0"/>
              <a:buChar char="o"/>
              <a:defRPr/>
            </a:pPr>
            <a:r>
              <a:rPr lang="fa-IR" sz="3000" dirty="0">
                <a:cs typeface="B Nazanin" panose="00000400000000000000" pitchFamily="2" charset="-78"/>
              </a:rPr>
              <a:t> ارگوتیونین</a:t>
            </a:r>
          </a:p>
          <a:p>
            <a:pPr marL="1428750" lvl="2" indent="-514350" algn="just">
              <a:lnSpc>
                <a:spcPct val="150000"/>
              </a:lnSpc>
              <a:spcBef>
                <a:spcPct val="50000"/>
              </a:spcBef>
              <a:buClr>
                <a:schemeClr val="tx1"/>
              </a:buClr>
              <a:buSzPct val="80000"/>
              <a:buFont typeface="Courier New" panose="02070309020205020404" pitchFamily="49" charset="0"/>
              <a:buChar char="o"/>
              <a:defRPr/>
            </a:pPr>
            <a:r>
              <a:rPr lang="fa-IR" sz="3000" dirty="0">
                <a:cs typeface="B Nazanin" panose="00000400000000000000" pitchFamily="2" charset="-78"/>
              </a:rPr>
              <a:t> انواع ویتامین ها</a:t>
            </a:r>
          </a:p>
          <a:p>
            <a:pPr marL="1428750" lvl="2" indent="-514350" algn="just">
              <a:lnSpc>
                <a:spcPct val="150000"/>
              </a:lnSpc>
              <a:spcBef>
                <a:spcPct val="50000"/>
              </a:spcBef>
              <a:buClr>
                <a:schemeClr val="tx1"/>
              </a:buClr>
              <a:buSzPct val="80000"/>
              <a:buFont typeface="Courier New" panose="02070309020205020404" pitchFamily="49" charset="0"/>
              <a:buChar char="o"/>
              <a:defRPr/>
            </a:pPr>
            <a:r>
              <a:rPr lang="fa-IR" sz="3000" dirty="0">
                <a:cs typeface="B Nazanin" panose="00000400000000000000" pitchFamily="2" charset="-78"/>
              </a:rPr>
              <a:t> اینوزیتول، گلوکز و سوربیتول</a:t>
            </a:r>
          </a:p>
        </p:txBody>
      </p:sp>
      <p:pic>
        <p:nvPicPr>
          <p:cNvPr id="3" name="Picture 13" descr="http://img.irna.ir/1389/13891102/30201930/30201930-914765.jpg"/>
          <p:cNvPicPr>
            <a:picLocks noChangeAspect="1" noChangeArrowheads="1"/>
          </p:cNvPicPr>
          <p:nvPr/>
        </p:nvPicPr>
        <p:blipFill>
          <a:blip r:embed="rId2" cstate="print"/>
          <a:srcRect b="5501"/>
          <a:stretch>
            <a:fillRect/>
          </a:stretch>
        </p:blipFill>
        <p:spPr bwMode="auto">
          <a:xfrm>
            <a:off x="11556290" y="124272"/>
            <a:ext cx="1210806" cy="1204157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305744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6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6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525736" y="1564432"/>
            <a:ext cx="11982027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1500" indent="-571500" algn="just">
              <a:lnSpc>
                <a:spcPct val="150000"/>
              </a:lnSpc>
              <a:spcBef>
                <a:spcPct val="50000"/>
              </a:spcBef>
              <a:buSzPct val="80000"/>
              <a:buFont typeface="Wingdings" panose="05000000000000000000" pitchFamily="2" charset="2"/>
              <a:buChar char="q"/>
              <a:defRPr/>
            </a:pPr>
            <a:r>
              <a:rPr lang="fa-IR" sz="3600" dirty="0">
                <a:solidFill>
                  <a:schemeClr val="bg2"/>
                </a:solidFill>
                <a:cs typeface="B Nazanin" panose="00000400000000000000" pitchFamily="2" charset="-78"/>
              </a:rPr>
              <a:t> غده پروستات</a:t>
            </a:r>
          </a:p>
          <a:p>
            <a:pPr marL="571500" lvl="1" indent="-571500" algn="just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fa-IR" sz="3200" dirty="0">
                <a:solidFill>
                  <a:srgbClr val="002060"/>
                </a:solidFill>
                <a:cs typeface="B Nazanin" panose="00000400000000000000" pitchFamily="2" charset="-78"/>
              </a:rPr>
              <a:t> پروستات در جلوی مثانه و غده های وسیکولار قرار دارد. </a:t>
            </a:r>
          </a:p>
          <a:p>
            <a:pPr marL="571500" lvl="1" indent="-571500" algn="just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fa-IR" sz="3200" dirty="0">
                <a:solidFill>
                  <a:srgbClr val="002060"/>
                </a:solidFill>
                <a:cs typeface="B Nazanin" panose="00000400000000000000" pitchFamily="2" charset="-78"/>
              </a:rPr>
              <a:t> پروستات غده ای تیوبولو-آلویولار است.</a:t>
            </a:r>
          </a:p>
          <a:p>
            <a:pPr marL="571500" lvl="1" indent="-571500" algn="just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SzPct val="90000"/>
              <a:buFont typeface="Wingdings" panose="05000000000000000000" pitchFamily="2" charset="2"/>
              <a:buChar char="ü"/>
              <a:defRPr/>
            </a:pPr>
            <a:r>
              <a:rPr lang="fa-IR" sz="3200" dirty="0" smtClean="0">
                <a:solidFill>
                  <a:srgbClr val="002060"/>
                </a:solidFill>
                <a:cs typeface="B Nazanin" panose="00000400000000000000" pitchFamily="2" charset="-78"/>
              </a:rPr>
              <a:t>تراوش </a:t>
            </a:r>
            <a:r>
              <a:rPr lang="fa-IR" sz="3200" dirty="0">
                <a:solidFill>
                  <a:srgbClr val="002060"/>
                </a:solidFill>
                <a:cs typeface="B Nazanin" panose="00000400000000000000" pitchFamily="2" charset="-78"/>
              </a:rPr>
              <a:t>های پروستات اندکی اسیدی است و ترکیبات مختلف در آن یافت می شود: </a:t>
            </a:r>
          </a:p>
          <a:p>
            <a:pPr marL="1428750" lvl="2" indent="-514350" algn="just">
              <a:lnSpc>
                <a:spcPct val="150000"/>
              </a:lnSpc>
              <a:spcBef>
                <a:spcPct val="50000"/>
              </a:spcBef>
              <a:buClr>
                <a:schemeClr val="tx1"/>
              </a:buClr>
              <a:buSzPct val="80000"/>
              <a:buFont typeface="Courier New" panose="02070309020205020404" pitchFamily="49" charset="0"/>
              <a:buChar char="o"/>
              <a:defRPr/>
            </a:pPr>
            <a:r>
              <a:rPr lang="fa-IR" sz="3000" dirty="0">
                <a:cs typeface="B Nazanin" panose="00000400000000000000" pitchFamily="2" charset="-78"/>
              </a:rPr>
              <a:t> سیترات</a:t>
            </a:r>
          </a:p>
          <a:p>
            <a:pPr marL="1428750" lvl="2" indent="-514350" algn="just">
              <a:lnSpc>
                <a:spcPct val="150000"/>
              </a:lnSpc>
              <a:spcBef>
                <a:spcPct val="50000"/>
              </a:spcBef>
              <a:buClr>
                <a:schemeClr val="tx1"/>
              </a:buClr>
              <a:buSzPct val="80000"/>
              <a:buFont typeface="Courier New" panose="02070309020205020404" pitchFamily="49" charset="0"/>
              <a:buChar char="o"/>
              <a:defRPr/>
            </a:pPr>
            <a:r>
              <a:rPr lang="fa-IR" sz="3000" dirty="0">
                <a:cs typeface="B Nazanin" panose="00000400000000000000" pitchFamily="2" charset="-78"/>
              </a:rPr>
              <a:t> پروتیاز</a:t>
            </a:r>
          </a:p>
          <a:p>
            <a:pPr marL="1428750" lvl="2" indent="-514350" algn="just">
              <a:lnSpc>
                <a:spcPct val="150000"/>
              </a:lnSpc>
              <a:spcBef>
                <a:spcPct val="50000"/>
              </a:spcBef>
              <a:buClr>
                <a:schemeClr val="tx1"/>
              </a:buClr>
              <a:buSzPct val="80000"/>
              <a:buFont typeface="Courier New" panose="02070309020205020404" pitchFamily="49" charset="0"/>
              <a:buChar char="o"/>
              <a:defRPr/>
            </a:pPr>
            <a:r>
              <a:rPr lang="fa-IR" sz="3000" dirty="0">
                <a:cs typeface="B Nazanin" panose="00000400000000000000" pitchFamily="2" charset="-78"/>
              </a:rPr>
              <a:t> سدیم، کلر، کلسیم، روی و منگنز</a:t>
            </a:r>
          </a:p>
        </p:txBody>
      </p:sp>
      <p:pic>
        <p:nvPicPr>
          <p:cNvPr id="3" name="Picture 13" descr="http://img.irna.ir/1389/13891102/30201930/30201930-914765.jpg"/>
          <p:cNvPicPr>
            <a:picLocks noChangeAspect="1" noChangeArrowheads="1"/>
          </p:cNvPicPr>
          <p:nvPr/>
        </p:nvPicPr>
        <p:blipFill>
          <a:blip r:embed="rId2" cstate="print"/>
          <a:srcRect b="5501"/>
          <a:stretch>
            <a:fillRect/>
          </a:stretch>
        </p:blipFill>
        <p:spPr bwMode="auto">
          <a:xfrm>
            <a:off x="11556290" y="124272"/>
            <a:ext cx="1210806" cy="1204157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101391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6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/>
          <a:srcRect/>
          <a:tile tx="0" ty="0" sx="100000" sy="100000" flip="none" algn="tl"/>
        </a:blip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/>
          <a:srcRect/>
          <a:tile tx="0" ty="0" sx="100000" sy="100000" flip="none" algn="tl"/>
        </a:blip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4358</TotalTime>
  <Pages>0</Pages>
  <Words>579</Words>
  <Characters>0</Characters>
  <Application>Microsoft Office PowerPoint</Application>
  <PresentationFormat>Custom</PresentationFormat>
  <Lines>0</Lines>
  <Paragraphs>62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2  Compset</vt:lpstr>
      <vt:lpstr>Arial</vt:lpstr>
      <vt:lpstr>Arial Black</vt:lpstr>
      <vt:lpstr>B Nazanin</vt:lpstr>
      <vt:lpstr>Comic Sans MS</vt:lpstr>
      <vt:lpstr>Courier New</vt:lpstr>
      <vt:lpstr>Lucida Grande</vt:lpstr>
      <vt:lpstr>Monotype Corsiva</vt:lpstr>
      <vt:lpstr>Times New Roman</vt:lpstr>
      <vt:lpstr>Wingdings</vt:lpstr>
      <vt:lpstr>Pixel</vt:lpstr>
      <vt:lpstr>PowerPoint Presentation</vt:lpstr>
      <vt:lpstr> فیزیولوژی تولید مثلی (برای دانشجویان کارشناسی علوم دامی) (بخش 2-2)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9 - Fatty Acid Metabolism</dc:title>
  <dc:creator>win7</dc:creator>
  <cp:keywords>OPA</cp:keywords>
  <cp:lastModifiedBy>AR</cp:lastModifiedBy>
  <cp:revision>612</cp:revision>
  <dcterms:modified xsi:type="dcterms:W3CDTF">2020-03-04T18:30:06Z</dcterms:modified>
</cp:coreProperties>
</file>