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strictFirstAndLastChars="0" saveSubsetFonts="1">
  <p:sldMasterIdLst>
    <p:sldMasterId id="2147483656" r:id="rId1"/>
  </p:sldMasterIdLst>
  <p:notesMasterIdLst>
    <p:notesMasterId r:id="rId22"/>
  </p:notesMasterIdLst>
  <p:sldIdLst>
    <p:sldId id="540" r:id="rId2"/>
    <p:sldId id="850" r:id="rId3"/>
    <p:sldId id="849" r:id="rId4"/>
    <p:sldId id="798" r:id="rId5"/>
    <p:sldId id="851" r:id="rId6"/>
    <p:sldId id="799" r:id="rId7"/>
    <p:sldId id="848" r:id="rId8"/>
    <p:sldId id="803" r:id="rId9"/>
    <p:sldId id="804" r:id="rId10"/>
    <p:sldId id="805" r:id="rId11"/>
    <p:sldId id="807" r:id="rId12"/>
    <p:sldId id="808" r:id="rId13"/>
    <p:sldId id="809" r:id="rId14"/>
    <p:sldId id="810" r:id="rId15"/>
    <p:sldId id="811" r:id="rId16"/>
    <p:sldId id="812" r:id="rId17"/>
    <p:sldId id="815" r:id="rId18"/>
    <p:sldId id="813" r:id="rId19"/>
    <p:sldId id="816" r:id="rId20"/>
    <p:sldId id="814" r:id="rId21"/>
  </p:sldIdLst>
  <p:sldSz cx="13004800" cy="97536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r" defTabSz="914400" rtl="1"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r" defTabSz="914400" rtl="1"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r" defTabSz="914400" rtl="1"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r" defTabSz="914400" rtl="1"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800000"/>
    <a:srgbClr val="000066"/>
    <a:srgbClr val="660033"/>
    <a:srgbClr val="FF00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84871" autoAdjust="0"/>
  </p:normalViewPr>
  <p:slideViewPr>
    <p:cSldViewPr>
      <p:cViewPr varScale="1">
        <p:scale>
          <a:sx n="45" d="100"/>
          <a:sy n="45" d="100"/>
        </p:scale>
        <p:origin x="1488" y="54"/>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200">
                <a:solidFill>
                  <a:srgbClr val="1A1844"/>
                </a:solidFill>
                <a:latin typeface="Lucida Grande" charset="0"/>
              </a:defRPr>
            </a:lvl1pPr>
          </a:lstStyle>
          <a:p>
            <a:pPr>
              <a:defRPr/>
            </a:pPr>
            <a:endParaRPr lang="en-US"/>
          </a:p>
        </p:txBody>
      </p:sp>
      <p:sp>
        <p:nvSpPr>
          <p:cNvPr id="107523" name="Rectangle 3"/>
          <p:cNvSpPr>
            <a:spLocks noGrp="1"/>
          </p:cNvSpPr>
          <p:nvPr>
            <p:ph type="dt"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rtl="0" eaLnBrk="0" hangingPunct="0">
              <a:defRPr sz="1200">
                <a:solidFill>
                  <a:srgbClr val="1A1844"/>
                </a:solidFill>
                <a:latin typeface="Lucida Grande"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5"/>
          <p:cNvSpPr>
            <a:spLocks noGrp="1"/>
          </p:cNvSpPr>
          <p:nvPr>
            <p:ph type="body" sz="quarter" idx="3"/>
          </p:nvPr>
        </p:nvSpPr>
        <p:spPr bwMode="auto">
          <a:xfrm>
            <a:off x="914400" y="4343400"/>
            <a:ext cx="5029200" cy="41148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7526" name="Rectangle 6"/>
          <p:cNvSpPr>
            <a:spLocks noGrp="1"/>
          </p:cNvSpPr>
          <p:nvPr>
            <p:ph type="ftr" sz="quarter" idx="4"/>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rtl="0" eaLnBrk="0" hangingPunct="0">
              <a:defRPr sz="1200">
                <a:solidFill>
                  <a:srgbClr val="1A1844"/>
                </a:solidFill>
                <a:latin typeface="Lucida Grande" charset="0"/>
              </a:defRPr>
            </a:lvl1pPr>
          </a:lstStyle>
          <a:p>
            <a:pPr>
              <a:defRPr/>
            </a:pPr>
            <a:endParaRPr lang="en-US"/>
          </a:p>
        </p:txBody>
      </p:sp>
      <p:sp>
        <p:nvSpPr>
          <p:cNvPr id="107527" name="Rectangle 7"/>
          <p:cNvSpPr>
            <a:spLocks noGrp="1"/>
          </p:cNvSpPr>
          <p:nvPr>
            <p:ph type="sldNum" sz="quarter" idx="5"/>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1A1844"/>
                </a:solidFill>
                <a:latin typeface="Lucida Grande" charset="0"/>
                <a:cs typeface="Arial" panose="020B0604020202020204" pitchFamily="34" charset="0"/>
              </a:defRPr>
            </a:lvl1pPr>
          </a:lstStyle>
          <a:p>
            <a:pPr>
              <a:defRPr/>
            </a:pPr>
            <a:fld id="{3D54E9F7-2D05-445A-86B7-226493AB763E}" type="slidenum">
              <a:rPr lang="ar-SA"/>
              <a:pPr>
                <a:defRPr/>
              </a:pPr>
              <a:t>‹#›</a:t>
            </a:fld>
            <a:endParaRPr lang="en-US"/>
          </a:p>
        </p:txBody>
      </p:sp>
    </p:spTree>
    <p:extLst>
      <p:ext uri="{BB962C8B-B14F-4D97-AF65-F5344CB8AC3E}">
        <p14:creationId xmlns:p14="http://schemas.microsoft.com/office/powerpoint/2010/main" val="721323473"/>
      </p:ext>
    </p:extLst>
  </p:cSld>
  <p:clrMap bg1="lt1" tx1="dk1" bg2="lt2" tx2="dk2" accent1="accent1" accent2="accent2" accent3="accent3" accent4="accent4" accent5="accent5" accent6="accent6" hlink="hlink" folHlink="folHlink"/>
  <p:notesStyle>
    <a:lvl1pPr algn="r" rtl="1" eaLnBrk="0" fontAlgn="base" hangingPunct="0">
      <a:spcBef>
        <a:spcPct val="0"/>
      </a:spcBef>
      <a:spcAft>
        <a:spcPct val="0"/>
      </a:spcAft>
      <a:defRPr sz="1200" kern="1200">
        <a:solidFill>
          <a:schemeClr val="tx1"/>
        </a:solidFill>
        <a:latin typeface="Lucida Grande" charset="0"/>
        <a:ea typeface="+mn-ea"/>
        <a:cs typeface="Arial" charset="0"/>
      </a:defRPr>
    </a:lvl1pPr>
    <a:lvl2pPr marL="457200" algn="r" rtl="1" eaLnBrk="0" fontAlgn="base" hangingPunct="0">
      <a:spcBef>
        <a:spcPct val="0"/>
      </a:spcBef>
      <a:spcAft>
        <a:spcPct val="0"/>
      </a:spcAft>
      <a:defRPr sz="1200" kern="1200">
        <a:solidFill>
          <a:schemeClr val="tx1"/>
        </a:solidFill>
        <a:latin typeface="Lucida Grande" charset="0"/>
        <a:ea typeface="+mn-ea"/>
        <a:cs typeface="Arial" charset="0"/>
      </a:defRPr>
    </a:lvl2pPr>
    <a:lvl3pPr marL="914400" algn="r" rtl="1" eaLnBrk="0" fontAlgn="base" hangingPunct="0">
      <a:spcBef>
        <a:spcPct val="0"/>
      </a:spcBef>
      <a:spcAft>
        <a:spcPct val="0"/>
      </a:spcAft>
      <a:defRPr sz="1200" kern="1200">
        <a:solidFill>
          <a:schemeClr val="tx1"/>
        </a:solidFill>
        <a:latin typeface="Lucida Grande" charset="0"/>
        <a:ea typeface="+mn-ea"/>
        <a:cs typeface="Arial" charset="0"/>
      </a:defRPr>
    </a:lvl3pPr>
    <a:lvl4pPr marL="1371600" algn="r" rtl="1" eaLnBrk="0" fontAlgn="base" hangingPunct="0">
      <a:spcBef>
        <a:spcPct val="0"/>
      </a:spcBef>
      <a:spcAft>
        <a:spcPct val="0"/>
      </a:spcAft>
      <a:defRPr sz="1200" kern="1200">
        <a:solidFill>
          <a:schemeClr val="tx1"/>
        </a:solidFill>
        <a:latin typeface="Lucida Grande" charset="0"/>
        <a:ea typeface="+mn-ea"/>
        <a:cs typeface="Arial" charset="0"/>
      </a:defRPr>
    </a:lvl4pPr>
    <a:lvl5pPr marL="1828800" algn="r" rtl="1" eaLnBrk="0" fontAlgn="base" hangingPunct="0">
      <a:spcBef>
        <a:spcPct val="0"/>
      </a:spcBef>
      <a:spcAft>
        <a:spcPct val="0"/>
      </a:spcAft>
      <a:defRPr sz="1200" kern="1200">
        <a:solidFill>
          <a:schemeClr val="tx1"/>
        </a:solidFill>
        <a:latin typeface="Lucida Grande"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D346C585-DDE7-4BEF-9673-271FE687B003}" type="slidenum">
              <a:rPr lang="ar-SA" smtClean="0">
                <a:solidFill>
                  <a:srgbClr val="1A1844"/>
                </a:solidFill>
                <a:latin typeface="Lucida Grande" charset="0"/>
                <a:cs typeface="Arial" panose="020B0604020202020204" pitchFamily="34" charset="0"/>
              </a:rPr>
              <a:pPr/>
              <a:t>2</a:t>
            </a:fld>
            <a:endParaRPr lang="en-US" smtClean="0">
              <a:solidFill>
                <a:srgbClr val="1A1844"/>
              </a:solidFill>
              <a:latin typeface="Lucida Grande" charset="0"/>
              <a:cs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cs typeface="Arial" panose="020B0604020202020204" pitchFamily="34" charset="0"/>
            </a:endParaRPr>
          </a:p>
        </p:txBody>
      </p:sp>
    </p:spTree>
    <p:extLst>
      <p:ext uri="{BB962C8B-B14F-4D97-AF65-F5344CB8AC3E}">
        <p14:creationId xmlns:p14="http://schemas.microsoft.com/office/powerpoint/2010/main" val="252775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smtClean="0">
              <a:cs typeface="Arial" panose="020B0604020202020204" pitchFamily="34" charset="0"/>
            </a:endParaRPr>
          </a:p>
        </p:txBody>
      </p:sp>
      <p:sp>
        <p:nvSpPr>
          <p:cNvPr id="81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B7420A59-5E44-4130-8DCA-0272679315DD}" type="slidenum">
              <a:rPr lang="ar-SA" smtClean="0">
                <a:solidFill>
                  <a:srgbClr val="1A1844"/>
                </a:solidFill>
                <a:latin typeface="Lucida Grande" charset="0"/>
                <a:cs typeface="Arial" panose="020B0604020202020204" pitchFamily="34" charset="0"/>
              </a:rPr>
              <a:pPr/>
              <a:t>3</a:t>
            </a:fld>
            <a:endParaRPr lang="en-US" smtClean="0">
              <a:solidFill>
                <a:srgbClr val="1A1844"/>
              </a:solidFill>
              <a:latin typeface="Lucida Grande" charset="0"/>
              <a:cs typeface="Arial" panose="020B0604020202020204" pitchFamily="34" charset="0"/>
            </a:endParaRPr>
          </a:p>
        </p:txBody>
      </p:sp>
    </p:spTree>
    <p:extLst>
      <p:ext uri="{BB962C8B-B14F-4D97-AF65-F5344CB8AC3E}">
        <p14:creationId xmlns:p14="http://schemas.microsoft.com/office/powerpoint/2010/main" val="240795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algn="just" rtl="0"/>
            <a:r>
              <a:rPr lang="en-US" dirty="0" smtClean="0">
                <a:cs typeface="Arial" panose="020B0604020202020204" pitchFamily="34" charset="0"/>
              </a:rPr>
              <a:t>The formation of primordial germ cells (PGCs) indicates the commencement of oogenesis. During early fetal life the primordial germ cells which arise in the yolk sac migrate to the presumptive gonads. In cattle the first potential primordial germ cells were identified in an 18-day-old embryo. When the gonadal ridge develops (about day 27) it contains a certain number of primordial germ cells. It is well known that PGCs play an indispensable role in the induction of gonadal development. </a:t>
            </a:r>
          </a:p>
        </p:txBody>
      </p:sp>
      <p:sp>
        <p:nvSpPr>
          <p:cNvPr id="122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8FDE9675-A15C-40DD-A25D-8523ADFDA8DC}" type="slidenum">
              <a:rPr lang="ar-SA" smtClean="0">
                <a:solidFill>
                  <a:srgbClr val="1A1844"/>
                </a:solidFill>
                <a:latin typeface="Lucida Grande" charset="0"/>
                <a:cs typeface="Arial" panose="020B0604020202020204" pitchFamily="34" charset="0"/>
              </a:rPr>
              <a:pPr/>
              <a:t>8</a:t>
            </a:fld>
            <a:endParaRPr lang="en-US" smtClean="0">
              <a:solidFill>
                <a:srgbClr val="1A1844"/>
              </a:solidFill>
              <a:latin typeface="Lucida Grande" charset="0"/>
              <a:cs typeface="Arial" panose="020B0604020202020204" pitchFamily="34" charset="0"/>
            </a:endParaRPr>
          </a:p>
        </p:txBody>
      </p:sp>
    </p:spTree>
    <p:extLst>
      <p:ext uri="{BB962C8B-B14F-4D97-AF65-F5344CB8AC3E}">
        <p14:creationId xmlns:p14="http://schemas.microsoft.com/office/powerpoint/2010/main" val="138534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First the spindle-shaped cells become cuboidal and </a:t>
            </a:r>
            <a:r>
              <a:rPr lang="en-US" b="1" dirty="0" err="1" smtClean="0">
                <a:latin typeface="Times New Roman" panose="02020603050405020304" pitchFamily="18" charset="0"/>
                <a:cs typeface="Times New Roman" panose="02020603050405020304" pitchFamily="18" charset="0"/>
              </a:rPr>
              <a:t>granulosa</a:t>
            </a:r>
            <a:r>
              <a:rPr lang="en-US" b="1" dirty="0" smtClean="0">
                <a:latin typeface="Times New Roman" panose="02020603050405020304" pitchFamily="18" charset="0"/>
                <a:cs typeface="Times New Roman" panose="02020603050405020304" pitchFamily="18" charset="0"/>
              </a:rPr>
              <a:t> cells</a:t>
            </a:r>
            <a:r>
              <a:rPr lang="en-US" dirty="0" smtClean="0">
                <a:latin typeface="Times New Roman" panose="02020603050405020304" pitchFamily="18" charset="0"/>
                <a:cs typeface="Times New Roman" panose="02020603050405020304" pitchFamily="18" charset="0"/>
              </a:rPr>
              <a:t> and a primary follicle is formed. </a:t>
            </a:r>
            <a:r>
              <a:rPr lang="en-US" baseline="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Then secondary follicle is created.</a:t>
            </a:r>
            <a:r>
              <a:rPr lang="en-US" baseline="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After that the </a:t>
            </a:r>
            <a:r>
              <a:rPr lang="en-US" dirty="0" err="1" smtClean="0">
                <a:latin typeface="Times New Roman" panose="02020603050405020304" pitchFamily="18" charset="0"/>
                <a:cs typeface="Times New Roman" panose="02020603050405020304" pitchFamily="18" charset="0"/>
              </a:rPr>
              <a:t>zona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pellucida</a:t>
            </a:r>
            <a:r>
              <a:rPr lang="en-US" dirty="0" smtClean="0">
                <a:latin typeface="Times New Roman" panose="02020603050405020304" pitchFamily="18" charset="0"/>
                <a:cs typeface="Times New Roman" panose="02020603050405020304" pitchFamily="18" charset="0"/>
              </a:rPr>
              <a:t> is formed. </a:t>
            </a:r>
          </a:p>
          <a:p>
            <a:endParaRPr lang="en-US" dirty="0" smtClean="0">
              <a:cs typeface="Arial" panose="020B0604020202020204" pitchFamily="34" charset="0"/>
            </a:endParaRPr>
          </a:p>
        </p:txBody>
      </p:sp>
      <p:sp>
        <p:nvSpPr>
          <p:cNvPr id="184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58A45BF3-37F9-4EDE-9B12-7E5CA2B84C2E}" type="slidenum">
              <a:rPr lang="ar-SA" smtClean="0">
                <a:solidFill>
                  <a:srgbClr val="1A1844"/>
                </a:solidFill>
                <a:latin typeface="Lucida Grande" charset="0"/>
                <a:cs typeface="Arial" panose="020B0604020202020204" pitchFamily="34" charset="0"/>
              </a:rPr>
              <a:pPr/>
              <a:t>11</a:t>
            </a:fld>
            <a:endParaRPr lang="en-US" smtClean="0">
              <a:solidFill>
                <a:srgbClr val="1A1844"/>
              </a:solidFill>
              <a:latin typeface="Lucida Grande" charset="0"/>
              <a:cs typeface="Arial" panose="020B0604020202020204" pitchFamily="34" charset="0"/>
            </a:endParaRPr>
          </a:p>
        </p:txBody>
      </p:sp>
    </p:spTree>
    <p:extLst>
      <p:ext uri="{BB962C8B-B14F-4D97-AF65-F5344CB8AC3E}">
        <p14:creationId xmlns:p14="http://schemas.microsoft.com/office/powerpoint/2010/main" val="2163434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3004800" cy="97536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p:spPr>
          <p:txBody>
            <a:bodyPr wrap="none" lIns="130019" tIns="65010" rIns="130019" bIns="65010" anchor="ctr"/>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rtl="0" eaLnBrk="1" hangingPunct="1">
                <a:defRPr/>
              </a:pPr>
              <a:endParaRPr lang="fa-IR" sz="3400" smtClean="0"/>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grpSp>
      </p:grpSp>
      <p:sp>
        <p:nvSpPr>
          <p:cNvPr id="157715" name="Rectangle 19"/>
          <p:cNvSpPr>
            <a:spLocks noGrp="1" noChangeArrowheads="1"/>
          </p:cNvSpPr>
          <p:nvPr>
            <p:ph type="ctrTitle"/>
          </p:nvPr>
        </p:nvSpPr>
        <p:spPr>
          <a:xfrm>
            <a:off x="4225925" y="2600325"/>
            <a:ext cx="8561388" cy="3143250"/>
          </a:xfrm>
        </p:spPr>
        <p:txBody>
          <a:bodyPr/>
          <a:lstStyle>
            <a:lvl1pPr>
              <a:defRPr sz="7100">
                <a:solidFill>
                  <a:srgbClr val="FFFFFF"/>
                </a:solidFill>
              </a:defRPr>
            </a:lvl1pPr>
          </a:lstStyle>
          <a:p>
            <a:r>
              <a:rPr lang="en-US"/>
              <a:t>Click to edit Master title style</a:t>
            </a:r>
          </a:p>
        </p:txBody>
      </p:sp>
      <p:sp>
        <p:nvSpPr>
          <p:cNvPr id="157716" name="Rectangle 20"/>
          <p:cNvSpPr>
            <a:spLocks noGrp="1" noChangeArrowheads="1"/>
          </p:cNvSpPr>
          <p:nvPr>
            <p:ph type="subTitle" idx="1"/>
          </p:nvPr>
        </p:nvSpPr>
        <p:spPr>
          <a:xfrm>
            <a:off x="4225925" y="6069013"/>
            <a:ext cx="8561388" cy="2492375"/>
          </a:xfrm>
        </p:spPr>
        <p:txBody>
          <a:bodyPr/>
          <a:lstStyle>
            <a:lvl1pPr marL="0" indent="0">
              <a:buFont typeface="Wingdings" pitchFamily="2" charset="2"/>
              <a:buNone/>
              <a:defRPr sz="4800"/>
            </a:lvl1pPr>
          </a:lstStyle>
          <a:p>
            <a:r>
              <a:rPr lang="en-US"/>
              <a:t>Click to edit Master subtitle style</a:t>
            </a:r>
          </a:p>
        </p:txBody>
      </p:sp>
      <p:sp>
        <p:nvSpPr>
          <p:cNvPr id="18" name="Rectangle 16"/>
          <p:cNvSpPr>
            <a:spLocks noGrp="1" noChangeArrowheads="1"/>
          </p:cNvSpPr>
          <p:nvPr>
            <p:ph type="dt" sz="half" idx="10"/>
          </p:nvPr>
        </p:nvSpPr>
        <p:spPr>
          <a:xfrm>
            <a:off x="650875" y="8886825"/>
            <a:ext cx="3033713" cy="649288"/>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84FCA552-E8FF-450E-9370-38D705526C20}" type="slidenum">
              <a:rPr lang="ar-SA"/>
              <a:pPr>
                <a:defRPr/>
              </a:pPr>
              <a:t>‹#›</a:t>
            </a:fld>
            <a:endParaRPr lang="en-US"/>
          </a:p>
        </p:txBody>
      </p:sp>
    </p:spTree>
    <p:extLst>
      <p:ext uri="{BB962C8B-B14F-4D97-AF65-F5344CB8AC3E}">
        <p14:creationId xmlns:p14="http://schemas.microsoft.com/office/powerpoint/2010/main" val="190098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A4FD157-74AF-4403-9C25-0EE480944033}" type="slidenum">
              <a:rPr lang="ar-SA"/>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7355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650875"/>
            <a:ext cx="2925762" cy="76946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650875"/>
            <a:ext cx="8624888" cy="7694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8E395D5-506D-42B5-B7BB-98DEB0D763D5}" type="slidenum">
              <a:rPr lang="ar-SA"/>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323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875" y="650875"/>
            <a:ext cx="11703050" cy="19494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875" y="2817813"/>
            <a:ext cx="11703050" cy="5527675"/>
          </a:xfrm>
        </p:spPr>
        <p:txBody>
          <a:bodyPr lIns="130032" tIns="65017" rIns="130032" bIns="65017"/>
          <a:lstStyle/>
          <a:p>
            <a:pPr lvl="0"/>
            <a:endParaRPr lang="en-US" noProof="0" dirty="0"/>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6F1B5D5-7E44-4068-A79E-165D63C484D3}" type="slidenum">
              <a:rPr lang="ar-SA"/>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999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6153A91-8364-417C-82F4-37B66BB756D1}" type="slidenum">
              <a:rPr lang="ar-SA"/>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957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62EB806-1D0F-44D2-929B-A47060CE2F78}" type="slidenum">
              <a:rPr lang="ar-SA"/>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04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817813"/>
            <a:ext cx="5775325" cy="5527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7813"/>
            <a:ext cx="5775325" cy="5527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C2C6628-08A7-43C1-9E45-BEF988657E8F}" type="slidenum">
              <a:rPr lang="ar-SA"/>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870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0D4C08C-2480-43DE-9B39-EDE3E522C8D4}" type="slidenum">
              <a:rPr lang="ar-SA"/>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194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5D4A81D-2CD9-4456-9FF1-D6030033BF7C}" type="slidenum">
              <a:rPr lang="ar-SA"/>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984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D0472222-6C67-493C-B311-DAC99FA46A1E}" type="slidenum">
              <a:rPr lang="ar-SA"/>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161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44118A3-3476-4A97-BE47-56E278A7A7C1}" type="slidenum">
              <a:rPr lang="ar-SA"/>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111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lIns="130046" tIns="65023" rIns="130046" bIns="65023"/>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E11FC13-8B99-4FCA-A429-E567DF0DD793}" type="slidenum">
              <a:rPr lang="ar-SA"/>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854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ftr" sz="quarter" idx="3"/>
          </p:nvPr>
        </p:nvSpPr>
        <p:spPr bwMode="auto">
          <a:xfrm>
            <a:off x="4443413" y="8886825"/>
            <a:ext cx="4117975" cy="649288"/>
          </a:xfrm>
          <a:prstGeom prst="rect">
            <a:avLst/>
          </a:prstGeom>
          <a:noFill/>
          <a:ln w="9525">
            <a:noFill/>
            <a:miter lim="800000"/>
            <a:headEnd/>
            <a:tailEnd/>
          </a:ln>
        </p:spPr>
        <p:txBody>
          <a:bodyPr vert="horz" wrap="square" lIns="130019" tIns="65010" rIns="130019" bIns="65010" numCol="1" anchor="b" anchorCtr="0" compatLnSpc="1">
            <a:prstTxWarp prst="textNoShape">
              <a:avLst/>
            </a:prstTxWarp>
          </a:bodyPr>
          <a:lstStyle>
            <a:lvl1pPr algn="ctr" rtl="0" eaLnBrk="1" hangingPunct="1">
              <a:defRPr sz="1700">
                <a:latin typeface="Arial" charset="0"/>
                <a:cs typeface="Arial" charset="0"/>
              </a:defRPr>
            </a:lvl1pPr>
          </a:lstStyle>
          <a:p>
            <a:pPr>
              <a:defRPr/>
            </a:pPr>
            <a:endParaRPr lang="en-US"/>
          </a:p>
        </p:txBody>
      </p:sp>
      <p:sp>
        <p:nvSpPr>
          <p:cNvPr id="156675" name="Rectangle 3"/>
          <p:cNvSpPr>
            <a:spLocks noGrp="1" noChangeArrowheads="1"/>
          </p:cNvSpPr>
          <p:nvPr>
            <p:ph type="sldNum" sz="quarter" idx="4"/>
          </p:nvPr>
        </p:nvSpPr>
        <p:spPr bwMode="auto">
          <a:xfrm>
            <a:off x="9320213" y="8886825"/>
            <a:ext cx="3033712" cy="649288"/>
          </a:xfrm>
          <a:prstGeom prst="rect">
            <a:avLst/>
          </a:prstGeom>
          <a:noFill/>
          <a:ln w="9525">
            <a:noFill/>
            <a:miter lim="800000"/>
            <a:headEnd/>
            <a:tailEnd/>
          </a:ln>
        </p:spPr>
        <p:txBody>
          <a:bodyPr vert="horz" wrap="square" lIns="130019" tIns="65010" rIns="130019" bIns="65010" numCol="1" anchor="b" anchorCtr="0" compatLnSpc="1">
            <a:prstTxWarp prst="textNoShape">
              <a:avLst/>
            </a:prstTxWarp>
          </a:bodyPr>
          <a:lstStyle>
            <a:lvl1pPr algn="r" eaLnBrk="1" hangingPunct="1">
              <a:defRPr sz="1700">
                <a:latin typeface="Arial Black" panose="020B0A04020102020204" pitchFamily="34" charset="0"/>
                <a:cs typeface="Arial" panose="020B0604020202020204" pitchFamily="34" charset="0"/>
              </a:defRPr>
            </a:lvl1pPr>
          </a:lstStyle>
          <a:p>
            <a:pPr>
              <a:defRPr/>
            </a:pPr>
            <a:fld id="{4CD9F75E-311C-4B11-97F8-FA93723B19C3}" type="slidenum">
              <a:rPr lang="ar-SA"/>
              <a:pPr>
                <a:defRPr/>
              </a:pPr>
              <a:t>‹#›</a:t>
            </a:fld>
            <a:endParaRPr lang="en-US"/>
          </a:p>
        </p:txBody>
      </p:sp>
      <p:grpSp>
        <p:nvGrpSpPr>
          <p:cNvPr id="1028" name="Group 4"/>
          <p:cNvGrpSpPr>
            <a:grpSpLocks/>
          </p:cNvGrpSpPr>
          <p:nvPr/>
        </p:nvGrpSpPr>
        <p:grpSpPr bwMode="auto">
          <a:xfrm>
            <a:off x="0" y="0"/>
            <a:ext cx="13004800" cy="776288"/>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p:spPr>
          <p:txBody>
            <a:bodyPr wrap="none" lIns="130019" tIns="65010" rIns="130019" bIns="65010" anchor="ctr"/>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rtl="0" eaLnBrk="1" hangingPunct="1">
                <a:defRPr/>
              </a:pPr>
              <a:endParaRPr lang="fa-IR" sz="3400" smtClean="0"/>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hlink"/>
                </a:solidFill>
                <a:latin typeface="Arial" panose="020B0604020202020204" pitchFamily="34" charset="0"/>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hlink"/>
                </a:solidFill>
                <a:latin typeface="Arial" panose="020B0604020202020204" pitchFamily="34" charset="0"/>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accent2"/>
                </a:solidFill>
                <a:latin typeface="Arial" panose="020B0604020202020204" pitchFamily="34" charset="0"/>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hlink"/>
                </a:solidFill>
                <a:latin typeface="Arial" panose="020B0604020202020204" pitchFamily="34" charset="0"/>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3400" smtClean="0"/>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accent2"/>
                </a:solidFill>
                <a:latin typeface="Arial" panose="020B0604020202020204" pitchFamily="34" charset="0"/>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p:spPr>
          <p:txBody>
            <a:bodyPr lIns="130019" tIns="65010" rIns="130019" bIns="65010"/>
            <a:lstStyle>
              <a:lvl1pPr algn="r" defTabSz="1300163" rtl="1">
                <a:defRPr>
                  <a:solidFill>
                    <a:schemeClr val="tx1"/>
                  </a:solidFill>
                  <a:latin typeface="Times New Roman" panose="02020603050405020304" pitchFamily="18" charset="0"/>
                  <a:cs typeface="Times New Roman" panose="02020603050405020304" pitchFamily="18" charset="0"/>
                </a:defRPr>
              </a:lvl1pPr>
              <a:lvl2pPr marL="742950" indent="-285750" algn="r" defTabSz="1300163" rtl="1">
                <a:defRPr>
                  <a:solidFill>
                    <a:schemeClr val="tx1"/>
                  </a:solidFill>
                  <a:latin typeface="Times New Roman" panose="02020603050405020304" pitchFamily="18" charset="0"/>
                  <a:cs typeface="Times New Roman" panose="02020603050405020304" pitchFamily="18" charset="0"/>
                </a:defRPr>
              </a:lvl2pPr>
              <a:lvl3pPr marL="1143000" indent="-228600" algn="r" defTabSz="1300163" rtl="1">
                <a:defRPr>
                  <a:solidFill>
                    <a:schemeClr val="tx1"/>
                  </a:solidFill>
                  <a:latin typeface="Times New Roman" panose="02020603050405020304" pitchFamily="18" charset="0"/>
                  <a:cs typeface="Times New Roman" panose="02020603050405020304" pitchFamily="18" charset="0"/>
                </a:defRPr>
              </a:lvl3pPr>
              <a:lvl4pPr marL="1600200" indent="-228600" algn="r" defTabSz="1300163" rtl="1">
                <a:defRPr>
                  <a:solidFill>
                    <a:schemeClr val="tx1"/>
                  </a:solidFill>
                  <a:latin typeface="Times New Roman" panose="02020603050405020304" pitchFamily="18" charset="0"/>
                  <a:cs typeface="Times New Roman" panose="02020603050405020304" pitchFamily="18" charset="0"/>
                </a:defRPr>
              </a:lvl4pPr>
              <a:lvl5pPr marL="2057400" indent="-228600" algn="r" defTabSz="1300163" rtl="1">
                <a:defRPr>
                  <a:solidFill>
                    <a:schemeClr val="tx1"/>
                  </a:solidFill>
                  <a:latin typeface="Times New Roman" panose="02020603050405020304" pitchFamily="18" charset="0"/>
                  <a:cs typeface="Times New Roman" panose="02020603050405020304" pitchFamily="18" charset="0"/>
                </a:defRPr>
              </a:lvl5pPr>
              <a:lvl6pPr marL="25146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1300163"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l" rtl="0" eaLnBrk="1" hangingPunct="1">
                <a:defRPr/>
              </a:pPr>
              <a:endParaRPr lang="fa-IR" sz="2600" smtClean="0">
                <a:solidFill>
                  <a:schemeClr val="accent2"/>
                </a:solidFill>
                <a:latin typeface="Arial" panose="020B0604020202020204" pitchFamily="34" charset="0"/>
              </a:endParaRPr>
            </a:p>
          </p:txBody>
        </p:sp>
      </p:grpSp>
      <p:sp>
        <p:nvSpPr>
          <p:cNvPr id="1029" name="Rectangle 14"/>
          <p:cNvSpPr>
            <a:spLocks noGrp="1" noChangeArrowheads="1"/>
          </p:cNvSpPr>
          <p:nvPr>
            <p:ph type="title"/>
          </p:nvPr>
        </p:nvSpPr>
        <p:spPr bwMode="auto">
          <a:xfrm>
            <a:off x="650875" y="650875"/>
            <a:ext cx="117030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19" tIns="65010" rIns="130019" bIns="6501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650875" y="2817813"/>
            <a:ext cx="1170305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19" tIns="65010" rIns="130019" bIns="650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6688" name="Rectangle 16"/>
          <p:cNvSpPr>
            <a:spLocks noGrp="1" noChangeArrowheads="1"/>
          </p:cNvSpPr>
          <p:nvPr>
            <p:ph type="dt" sz="half" idx="2"/>
          </p:nvPr>
        </p:nvSpPr>
        <p:spPr bwMode="auto">
          <a:xfrm>
            <a:off x="650875" y="8882063"/>
            <a:ext cx="3033713" cy="677862"/>
          </a:xfrm>
          <a:prstGeom prst="rect">
            <a:avLst/>
          </a:prstGeom>
          <a:noFill/>
          <a:ln w="9525">
            <a:noFill/>
            <a:miter lim="800000"/>
            <a:headEnd/>
            <a:tailEnd/>
          </a:ln>
        </p:spPr>
        <p:txBody>
          <a:bodyPr vert="horz" wrap="square" lIns="130019" tIns="65010" rIns="130019" bIns="65010" numCol="1" anchor="b" anchorCtr="0" compatLnSpc="1">
            <a:prstTxWarp prst="textNoShape">
              <a:avLst/>
            </a:prstTxWarp>
          </a:bodyPr>
          <a:lstStyle>
            <a:lvl1pPr algn="l" rtl="0" eaLnBrk="1" hangingPunct="1">
              <a:defRPr sz="1700">
                <a:latin typeface="Arial" charset="0"/>
                <a:cs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759"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iming>
    <p:tnLst>
      <p:par>
        <p:cTn id="1" dur="indefinite" restart="never" nodeType="tmRoot"/>
      </p:par>
    </p:tnLst>
  </p:timing>
  <p:txStyles>
    <p:titleStyle>
      <a:lvl1pPr algn="l" defTabSz="1300163" rtl="1" eaLnBrk="0" fontAlgn="base" hangingPunct="0">
        <a:spcBef>
          <a:spcPct val="0"/>
        </a:spcBef>
        <a:spcAft>
          <a:spcPct val="0"/>
        </a:spcAft>
        <a:defRPr sz="6300">
          <a:solidFill>
            <a:schemeClr val="tx1"/>
          </a:solidFill>
          <a:latin typeface="+mj-lt"/>
          <a:ea typeface="+mj-ea"/>
          <a:cs typeface="+mj-cs"/>
        </a:defRPr>
      </a:lvl1pPr>
      <a:lvl2pPr algn="l" defTabSz="1300163" rtl="1" eaLnBrk="0" fontAlgn="base" hangingPunct="0">
        <a:spcBef>
          <a:spcPct val="0"/>
        </a:spcBef>
        <a:spcAft>
          <a:spcPct val="0"/>
        </a:spcAft>
        <a:defRPr sz="6300">
          <a:solidFill>
            <a:schemeClr val="tx1"/>
          </a:solidFill>
          <a:latin typeface="Arial" charset="0"/>
          <a:cs typeface="Arial" charset="0"/>
        </a:defRPr>
      </a:lvl2pPr>
      <a:lvl3pPr algn="l" defTabSz="1300163" rtl="1" eaLnBrk="0" fontAlgn="base" hangingPunct="0">
        <a:spcBef>
          <a:spcPct val="0"/>
        </a:spcBef>
        <a:spcAft>
          <a:spcPct val="0"/>
        </a:spcAft>
        <a:defRPr sz="6300">
          <a:solidFill>
            <a:schemeClr val="tx1"/>
          </a:solidFill>
          <a:latin typeface="Arial" charset="0"/>
          <a:cs typeface="Arial" charset="0"/>
        </a:defRPr>
      </a:lvl3pPr>
      <a:lvl4pPr algn="l" defTabSz="1300163" rtl="1" eaLnBrk="0" fontAlgn="base" hangingPunct="0">
        <a:spcBef>
          <a:spcPct val="0"/>
        </a:spcBef>
        <a:spcAft>
          <a:spcPct val="0"/>
        </a:spcAft>
        <a:defRPr sz="6300">
          <a:solidFill>
            <a:schemeClr val="tx1"/>
          </a:solidFill>
          <a:latin typeface="Arial" charset="0"/>
          <a:cs typeface="Arial" charset="0"/>
        </a:defRPr>
      </a:lvl4pPr>
      <a:lvl5pPr algn="l" defTabSz="1300163" rtl="1" eaLnBrk="0" fontAlgn="base" hangingPunct="0">
        <a:spcBef>
          <a:spcPct val="0"/>
        </a:spcBef>
        <a:spcAft>
          <a:spcPct val="0"/>
        </a:spcAft>
        <a:defRPr sz="6300">
          <a:solidFill>
            <a:schemeClr val="tx1"/>
          </a:solidFill>
          <a:latin typeface="Arial" charset="0"/>
          <a:cs typeface="Arial" charset="0"/>
        </a:defRPr>
      </a:lvl5pPr>
      <a:lvl6pPr marL="457200" algn="l" defTabSz="1300163" rtl="1" fontAlgn="base">
        <a:spcBef>
          <a:spcPct val="0"/>
        </a:spcBef>
        <a:spcAft>
          <a:spcPct val="0"/>
        </a:spcAft>
        <a:defRPr sz="6300">
          <a:solidFill>
            <a:schemeClr val="tx1"/>
          </a:solidFill>
          <a:latin typeface="Arial" charset="0"/>
          <a:cs typeface="Arial" charset="0"/>
        </a:defRPr>
      </a:lvl6pPr>
      <a:lvl7pPr marL="914400" algn="l" defTabSz="1300163" rtl="1" fontAlgn="base">
        <a:spcBef>
          <a:spcPct val="0"/>
        </a:spcBef>
        <a:spcAft>
          <a:spcPct val="0"/>
        </a:spcAft>
        <a:defRPr sz="6300">
          <a:solidFill>
            <a:schemeClr val="tx1"/>
          </a:solidFill>
          <a:latin typeface="Arial" charset="0"/>
          <a:cs typeface="Arial" charset="0"/>
        </a:defRPr>
      </a:lvl7pPr>
      <a:lvl8pPr marL="1371600" algn="l" defTabSz="1300163" rtl="1" fontAlgn="base">
        <a:spcBef>
          <a:spcPct val="0"/>
        </a:spcBef>
        <a:spcAft>
          <a:spcPct val="0"/>
        </a:spcAft>
        <a:defRPr sz="6300">
          <a:solidFill>
            <a:schemeClr val="tx1"/>
          </a:solidFill>
          <a:latin typeface="Arial" charset="0"/>
          <a:cs typeface="Arial" charset="0"/>
        </a:defRPr>
      </a:lvl8pPr>
      <a:lvl9pPr marL="1828800" algn="l" defTabSz="1300163" rtl="1" fontAlgn="base">
        <a:spcBef>
          <a:spcPct val="0"/>
        </a:spcBef>
        <a:spcAft>
          <a:spcPct val="0"/>
        </a:spcAft>
        <a:defRPr sz="6300">
          <a:solidFill>
            <a:schemeClr val="tx1"/>
          </a:solidFill>
          <a:latin typeface="Arial" charset="0"/>
          <a:cs typeface="Arial" charset="0"/>
        </a:defRPr>
      </a:lvl9pPr>
    </p:titleStyle>
    <p:bodyStyle>
      <a:lvl1pPr marL="487363" indent="-487363" algn="r" defTabSz="1300163" rtl="1" eaLnBrk="0" fontAlgn="base" hangingPunct="0">
        <a:spcBef>
          <a:spcPct val="20000"/>
        </a:spcBef>
        <a:spcAft>
          <a:spcPct val="0"/>
        </a:spcAft>
        <a:buClr>
          <a:schemeClr val="bg2"/>
        </a:buClr>
        <a:buSzPct val="75000"/>
        <a:buFont typeface="Wingdings" panose="05000000000000000000" pitchFamily="2" charset="2"/>
        <a:buChar char="n"/>
        <a:defRPr sz="4600">
          <a:solidFill>
            <a:schemeClr val="tx1"/>
          </a:solidFill>
          <a:latin typeface="+mn-lt"/>
          <a:ea typeface="+mn-ea"/>
          <a:cs typeface="+mn-cs"/>
        </a:defRPr>
      </a:lvl1pPr>
      <a:lvl2pPr marL="1057275" indent="-406400" algn="r" defTabSz="1300163" rtl="1" eaLnBrk="0" fontAlgn="base" hangingPunct="0">
        <a:spcBef>
          <a:spcPct val="20000"/>
        </a:spcBef>
        <a:spcAft>
          <a:spcPct val="0"/>
        </a:spcAft>
        <a:buClr>
          <a:schemeClr val="accent2"/>
        </a:buClr>
        <a:buSzPct val="80000"/>
        <a:buFont typeface="Wingdings" panose="05000000000000000000" pitchFamily="2" charset="2"/>
        <a:buChar char="¨"/>
        <a:defRPr sz="4000">
          <a:solidFill>
            <a:schemeClr val="tx1"/>
          </a:solidFill>
          <a:latin typeface="+mn-lt"/>
          <a:cs typeface="+mn-cs"/>
        </a:defRPr>
      </a:lvl2pPr>
      <a:lvl3pPr marL="1625600" indent="-325438" algn="r" defTabSz="1300163" rtl="1" eaLnBrk="0" fontAlgn="base" hangingPunct="0">
        <a:spcBef>
          <a:spcPct val="20000"/>
        </a:spcBef>
        <a:spcAft>
          <a:spcPct val="0"/>
        </a:spcAft>
        <a:buClr>
          <a:schemeClr val="bg2"/>
        </a:buClr>
        <a:buSzPct val="65000"/>
        <a:buFont typeface="Wingdings" panose="05000000000000000000" pitchFamily="2" charset="2"/>
        <a:buChar char="n"/>
        <a:defRPr sz="3400">
          <a:solidFill>
            <a:schemeClr val="tx1"/>
          </a:solidFill>
          <a:latin typeface="+mn-lt"/>
          <a:cs typeface="+mn-cs"/>
        </a:defRPr>
      </a:lvl3pPr>
      <a:lvl4pPr marL="2276475" indent="-325438" algn="r" defTabSz="1300163" rtl="1" eaLnBrk="0" fontAlgn="base" hangingPunct="0">
        <a:spcBef>
          <a:spcPct val="20000"/>
        </a:spcBef>
        <a:spcAft>
          <a:spcPct val="0"/>
        </a:spcAft>
        <a:buClr>
          <a:schemeClr val="accent2"/>
        </a:buClr>
        <a:buSzPct val="70000"/>
        <a:buFont typeface="Wingdings" panose="05000000000000000000" pitchFamily="2" charset="2"/>
        <a:buChar char="¨"/>
        <a:defRPr sz="2800">
          <a:solidFill>
            <a:schemeClr val="tx1"/>
          </a:solidFill>
          <a:latin typeface="+mn-lt"/>
          <a:cs typeface="+mn-cs"/>
        </a:defRPr>
      </a:lvl4pPr>
      <a:lvl5pPr marL="2925763" indent="-325438" algn="r" defTabSz="1300163" rtl="1" eaLnBrk="0" fontAlgn="base" hangingPunct="0">
        <a:spcBef>
          <a:spcPct val="20000"/>
        </a:spcBef>
        <a:spcAft>
          <a:spcPct val="0"/>
        </a:spcAft>
        <a:buClr>
          <a:schemeClr val="bg2"/>
        </a:buClr>
        <a:buFont typeface="Wingdings" panose="05000000000000000000" pitchFamily="2" charset="2"/>
        <a:buChar char="§"/>
        <a:defRPr sz="2800">
          <a:solidFill>
            <a:schemeClr val="tx1"/>
          </a:solidFill>
          <a:latin typeface="+mn-lt"/>
          <a:cs typeface="+mn-cs"/>
        </a:defRPr>
      </a:lvl5pPr>
      <a:lvl6pPr marL="3382963" indent="-325438" algn="r" defTabSz="1300163" rtl="1" fontAlgn="base">
        <a:spcBef>
          <a:spcPct val="20000"/>
        </a:spcBef>
        <a:spcAft>
          <a:spcPct val="0"/>
        </a:spcAft>
        <a:buClr>
          <a:schemeClr val="bg2"/>
        </a:buClr>
        <a:buFont typeface="Wingdings" pitchFamily="2" charset="2"/>
        <a:buChar char="§"/>
        <a:defRPr sz="2800">
          <a:solidFill>
            <a:schemeClr val="tx1"/>
          </a:solidFill>
          <a:latin typeface="+mn-lt"/>
          <a:cs typeface="+mn-cs"/>
        </a:defRPr>
      </a:lvl6pPr>
      <a:lvl7pPr marL="3840163" indent="-325438" algn="r" defTabSz="1300163" rtl="1" fontAlgn="base">
        <a:spcBef>
          <a:spcPct val="20000"/>
        </a:spcBef>
        <a:spcAft>
          <a:spcPct val="0"/>
        </a:spcAft>
        <a:buClr>
          <a:schemeClr val="bg2"/>
        </a:buClr>
        <a:buFont typeface="Wingdings" pitchFamily="2" charset="2"/>
        <a:buChar char="§"/>
        <a:defRPr sz="2800">
          <a:solidFill>
            <a:schemeClr val="tx1"/>
          </a:solidFill>
          <a:latin typeface="+mn-lt"/>
          <a:cs typeface="+mn-cs"/>
        </a:defRPr>
      </a:lvl7pPr>
      <a:lvl8pPr marL="4297363" indent="-325438" algn="r" defTabSz="1300163" rtl="1" fontAlgn="base">
        <a:spcBef>
          <a:spcPct val="20000"/>
        </a:spcBef>
        <a:spcAft>
          <a:spcPct val="0"/>
        </a:spcAft>
        <a:buClr>
          <a:schemeClr val="bg2"/>
        </a:buClr>
        <a:buFont typeface="Wingdings" pitchFamily="2" charset="2"/>
        <a:buChar char="§"/>
        <a:defRPr sz="2800">
          <a:solidFill>
            <a:schemeClr val="tx1"/>
          </a:solidFill>
          <a:latin typeface="+mn-lt"/>
          <a:cs typeface="+mn-cs"/>
        </a:defRPr>
      </a:lvl8pPr>
      <a:lvl9pPr marL="4754563" indent="-325438" algn="r" defTabSz="1300163" rtl="1" fontAlgn="base">
        <a:spcBef>
          <a:spcPct val="20000"/>
        </a:spcBef>
        <a:spcAft>
          <a:spcPct val="0"/>
        </a:spcAft>
        <a:buClr>
          <a:schemeClr val="bg2"/>
        </a:buClr>
        <a:buFont typeface="Wingdings" pitchFamily="2" charset="2"/>
        <a:buChar char="§"/>
        <a:defRPr sz="28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5" descr="http://imanprs.persiangig.com/image/nastaligh/sefaresh/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1854200"/>
            <a:ext cx="11161712" cy="63976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body" idx="4294967295"/>
          </p:nvPr>
        </p:nvSpPr>
        <p:spPr>
          <a:xfrm>
            <a:off x="598488" y="2139950"/>
            <a:ext cx="11791950" cy="7272338"/>
          </a:xfrm>
        </p:spPr>
        <p:txBody>
          <a:bodyPr/>
          <a:lstStyle/>
          <a:p>
            <a:pPr algn="just" rtl="0" eaLnBrk="1" hangingPunct="1">
              <a:lnSpc>
                <a:spcPct val="150000"/>
              </a:lnSpc>
            </a:pPr>
            <a:r>
              <a:rPr lang="en-US" smtClean="0">
                <a:latin typeface="Times New Roman" panose="02020603050405020304" pitchFamily="18" charset="0"/>
                <a:cs typeface="Times New Roman" panose="02020603050405020304" pitchFamily="18" charset="0"/>
              </a:rPr>
              <a:t>The first stage of development of the ovarian follicle parallels the prophase of the oocyte.</a:t>
            </a:r>
          </a:p>
          <a:p>
            <a:pPr algn="just" rtl="0" eaLnBrk="1" hangingPunct="1">
              <a:lnSpc>
                <a:spcPct val="150000"/>
              </a:lnSpc>
            </a:pPr>
            <a:r>
              <a:rPr lang="en-US" smtClean="0">
                <a:latin typeface="Times New Roman" panose="02020603050405020304" pitchFamily="18" charset="0"/>
                <a:cs typeface="Times New Roman" panose="02020603050405020304" pitchFamily="18" charset="0"/>
              </a:rPr>
              <a:t>As an oocyte enters meiosis, it induces a single layer of spindle cells to surround it completely.</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Cytoplasmic processes from these cells attach to the plasma membrane of the oocyte.</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6"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2840" y="34029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xEl>
                                              <p:pRg st="1" end="1"/>
                                            </p:txEl>
                                          </p:spTgt>
                                        </p:tgtEl>
                                        <p:attrNameLst>
                                          <p:attrName>style.visibility</p:attrName>
                                        </p:attrNameLst>
                                      </p:cBhvr>
                                      <p:to>
                                        <p:strVal val="visible"/>
                                      </p:to>
                                    </p:set>
                                    <p:animEffect transition="in" filter="blinds(horizontal)">
                                      <p:cBhvr>
                                        <p:cTn id="7" dur="500"/>
                                        <p:tgtEl>
                                          <p:spTgt spid="1024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2">
                                            <p:txEl>
                                              <p:pRg st="2" end="2"/>
                                            </p:txEl>
                                          </p:spTgt>
                                        </p:tgtEl>
                                        <p:attrNameLst>
                                          <p:attrName>style.visibility</p:attrName>
                                        </p:attrNameLst>
                                      </p:cBhvr>
                                      <p:to>
                                        <p:strVal val="visible"/>
                                      </p:to>
                                    </p:set>
                                    <p:animEffect transition="in" filter="blinds(horizontal)">
                                      <p:cBhvr>
                                        <p:cTn id="12" dur="500"/>
                                        <p:tgtEl>
                                          <p:spTgt spid="10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2013"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ars.sciencedirect.com/content/image/1-s2.0-S0962892498013725-gr2.jpg"/>
          <p:cNvPicPr>
            <a:picLocks noChangeAspect="1" noChangeArrowheads="1"/>
          </p:cNvPicPr>
          <p:nvPr/>
        </p:nvPicPr>
        <p:blipFill>
          <a:blip r:embed="rId5">
            <a:extLst>
              <a:ext uri="{28A0092B-C50C-407E-A947-70E740481C1C}">
                <a14:useLocalDpi xmlns:a14="http://schemas.microsoft.com/office/drawing/2010/main" val="0"/>
              </a:ext>
            </a:extLst>
          </a:blip>
          <a:srcRect b="45901"/>
          <a:stretch>
            <a:fillRect/>
          </a:stretch>
        </p:blipFill>
        <p:spPr bwMode="auto">
          <a:xfrm>
            <a:off x="1533525" y="2932113"/>
            <a:ext cx="94234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IUT"/>
          <p:cNvPicPr>
            <a:picLocks noChangeAspect="1" noChangeArrowheads="1"/>
          </p:cNvPicPr>
          <p:nvPr/>
        </p:nvPicPr>
        <p:blipFill>
          <a:blip r:embed="rId6"/>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8"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2840" y="412304"/>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body" idx="4294967295"/>
          </p:nvPr>
        </p:nvSpPr>
        <p:spPr>
          <a:xfrm>
            <a:off x="650875" y="2284413"/>
            <a:ext cx="11791950" cy="6491287"/>
          </a:xfrm>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During the initial deposition of </a:t>
            </a:r>
            <a:r>
              <a:rPr lang="en-US" dirty="0" err="1" smtClean="0">
                <a:latin typeface="Times New Roman" panose="02020603050405020304" pitchFamily="18" charset="0"/>
                <a:cs typeface="Times New Roman" panose="02020603050405020304" pitchFamily="18" charset="0"/>
              </a:rPr>
              <a:t>zona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pellucida</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some changes occur in oocyte:</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Formation of cortical granules </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Onset of oocyte RNA synthesis</a:t>
            </a:r>
          </a:p>
          <a:p>
            <a:pPr lvl="1" algn="just" rtl="0" eaLnBrk="1" hangingPunct="1">
              <a:lnSpc>
                <a:spcPct val="150000"/>
              </a:lnSpc>
            </a:pPr>
            <a:r>
              <a:rPr lang="en-US" dirty="0" err="1" smtClean="0">
                <a:latin typeface="Times New Roman" panose="02020603050405020304" pitchFamily="18" charset="0"/>
                <a:cs typeface="Times New Roman" panose="02020603050405020304" pitchFamily="18" charset="0"/>
              </a:rPr>
              <a:t>Gonadotrophin</a:t>
            </a:r>
            <a:r>
              <a:rPr lang="en-US" dirty="0" smtClean="0">
                <a:latin typeface="Times New Roman" panose="02020603050405020304" pitchFamily="18" charset="0"/>
                <a:cs typeface="Times New Roman" panose="02020603050405020304" pitchFamily="18" charset="0"/>
              </a:rPr>
              <a:t> responsiveness</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7"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0832" y="26828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body" idx="4294967295"/>
          </p:nvPr>
        </p:nvSpPr>
        <p:spPr>
          <a:xfrm>
            <a:off x="597744" y="2067942"/>
            <a:ext cx="11791950" cy="7273354"/>
          </a:xfrm>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The first stage of follicular occur fetal ovary </a:t>
            </a:r>
          </a:p>
          <a:p>
            <a:pPr lvl="1" algn="just" rtl="0" eaLnBrk="1" hangingPunct="1">
              <a:lnSpc>
                <a:spcPct val="150000"/>
              </a:lnSpc>
            </a:pP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P</a:t>
            </a:r>
            <a:r>
              <a:rPr lang="en-US" sz="3600" dirty="0" smtClean="0">
                <a:latin typeface="Times New Roman" panose="02020603050405020304" pitchFamily="18" charset="0"/>
                <a:cs typeface="Times New Roman" panose="02020603050405020304" pitchFamily="18" charset="0"/>
              </a:rPr>
              <a:t>rimordial</a:t>
            </a:r>
            <a:r>
              <a:rPr lang="en-US" sz="3600" dirty="0" smtClean="0">
                <a:latin typeface="Times New Roman" panose="02020603050405020304" pitchFamily="18" charset="0"/>
                <a:cs typeface="Times New Roman" panose="02020603050405020304" pitchFamily="18" charset="0"/>
              </a:rPr>
              <a:t>, primary and secondary follicles appear in the fetal ovary on days 90, 140 and 210, </a:t>
            </a:r>
            <a:r>
              <a:rPr lang="en-US" sz="3600" dirty="0" smtClean="0">
                <a:latin typeface="Times New Roman" panose="02020603050405020304" pitchFamily="18" charset="0"/>
                <a:cs typeface="Times New Roman" panose="02020603050405020304" pitchFamily="18" charset="0"/>
              </a:rPr>
              <a:t>respectively. </a:t>
            </a:r>
            <a:endParaRPr lang="en-US" sz="3600" dirty="0" smtClean="0">
              <a:latin typeface="Times New Roman" panose="02020603050405020304" pitchFamily="18" charset="0"/>
              <a:cs typeface="Times New Roman" panose="02020603050405020304" pitchFamily="18" charset="0"/>
            </a:endParaRPr>
          </a:p>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The second stage of follicular development is take place during in postnatal and in </a:t>
            </a:r>
            <a:r>
              <a:rPr lang="en-US" dirty="0" smtClean="0">
                <a:latin typeface="Times New Roman" panose="02020603050405020304" pitchFamily="18" charset="0"/>
                <a:cs typeface="Times New Roman" panose="02020603050405020304" pitchFamily="18" charset="0"/>
              </a:rPr>
              <a:t>puberty</a:t>
            </a:r>
          </a:p>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The third stage of follicular development only </a:t>
            </a:r>
            <a:r>
              <a:rPr lang="en-US" dirty="0">
                <a:latin typeface="Times New Roman" panose="02020603050405020304" pitchFamily="18" charset="0"/>
                <a:cs typeface="Times New Roman" panose="02020603050405020304" pitchFamily="18" charset="0"/>
              </a:rPr>
              <a:t>after </a:t>
            </a:r>
            <a:r>
              <a:rPr lang="en-US" dirty="0" smtClean="0">
                <a:latin typeface="Times New Roman" panose="02020603050405020304" pitchFamily="18" charset="0"/>
                <a:cs typeface="Times New Roman" panose="02020603050405020304" pitchFamily="18" charset="0"/>
              </a:rPr>
              <a:t>puberty</a:t>
            </a:r>
            <a:endParaRPr lang="en-US" dirty="0"/>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6"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2840" y="34029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body" idx="4294967295"/>
          </p:nvPr>
        </p:nvSpPr>
        <p:spPr>
          <a:xfrm>
            <a:off x="650875" y="1924472"/>
            <a:ext cx="11791950" cy="6840538"/>
          </a:xfrm>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Follicular growth in </a:t>
            </a:r>
            <a:r>
              <a:rPr lang="en-US" dirty="0" err="1" smtClean="0">
                <a:latin typeface="Times New Roman" panose="02020603050405020304" pitchFamily="18" charset="0"/>
                <a:cs typeface="Times New Roman" panose="02020603050405020304" pitchFamily="18" charset="0"/>
              </a:rPr>
              <a:t>prepubertal</a:t>
            </a:r>
            <a:r>
              <a:rPr lang="en-US" dirty="0" smtClean="0">
                <a:latin typeface="Times New Roman" panose="02020603050405020304" pitchFamily="18" charset="0"/>
                <a:cs typeface="Times New Roman" panose="02020603050405020304" pitchFamily="18" charset="0"/>
              </a:rPr>
              <a:t> heifers occurs in waves.</a:t>
            </a:r>
          </a:p>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Each wave is preceded by a peak in serum FSH concentrations (Fortune, 2004). </a:t>
            </a:r>
          </a:p>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There is a marked but transient increase in blood concentrations of both </a:t>
            </a:r>
            <a:r>
              <a:rPr lang="en-US" b="1" dirty="0" smtClean="0">
                <a:latin typeface="Times New Roman" panose="02020603050405020304" pitchFamily="18" charset="0"/>
                <a:cs typeface="Times New Roman" panose="02020603050405020304" pitchFamily="18" charset="0"/>
              </a:rPr>
              <a:t>LH</a:t>
            </a:r>
            <a:r>
              <a:rPr lang="en-US" dirty="0" smtClean="0">
                <a:latin typeface="Times New Roman" panose="02020603050405020304" pitchFamily="18" charset="0"/>
                <a:cs typeface="Times New Roman" panose="02020603050405020304" pitchFamily="18" charset="0"/>
              </a:rPr>
              <a:t> and </a:t>
            </a:r>
            <a:r>
              <a:rPr lang="en-US" b="1" dirty="0" smtClean="0">
                <a:latin typeface="Times New Roman" panose="02020603050405020304" pitchFamily="18" charset="0"/>
                <a:cs typeface="Times New Roman" panose="02020603050405020304" pitchFamily="18" charset="0"/>
              </a:rPr>
              <a:t>FSH</a:t>
            </a:r>
            <a:r>
              <a:rPr lang="en-US" dirty="0" smtClean="0">
                <a:latin typeface="Times New Roman" panose="02020603050405020304" pitchFamily="18" charset="0"/>
                <a:cs typeface="Times New Roman" panose="02020603050405020304" pitchFamily="18" charset="0"/>
              </a:rPr>
              <a:t>.</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4848" y="26828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body" idx="4294967295"/>
          </p:nvPr>
        </p:nvSpPr>
        <p:spPr>
          <a:xfrm>
            <a:off x="542925" y="2140496"/>
            <a:ext cx="11791950" cy="6048672"/>
          </a:xfrm>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From 30-80 days before the first ovulation, the LH pulses frequency result:</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Increase </a:t>
            </a:r>
            <a:r>
              <a:rPr lang="en-US" dirty="0" smtClean="0">
                <a:latin typeface="Times New Roman" panose="02020603050405020304" pitchFamily="18" charset="0"/>
                <a:cs typeface="Times New Roman" panose="02020603050405020304" pitchFamily="18" charset="0"/>
              </a:rPr>
              <a:t>in follicle diameter</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Increase in serum estradiol concentrations</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Enhancing </a:t>
            </a:r>
            <a:r>
              <a:rPr lang="en-US" dirty="0" err="1" smtClean="0">
                <a:latin typeface="Times New Roman" panose="02020603050405020304" pitchFamily="18" charset="0"/>
                <a:cs typeface="Times New Roman" panose="02020603050405020304" pitchFamily="18" charset="0"/>
              </a:rPr>
              <a:t>antral</a:t>
            </a:r>
            <a:r>
              <a:rPr lang="en-US" dirty="0" smtClean="0">
                <a:latin typeface="Times New Roman" panose="02020603050405020304" pitchFamily="18" charset="0"/>
                <a:cs typeface="Times New Roman" panose="02020603050405020304" pitchFamily="18" charset="0"/>
              </a:rPr>
              <a:t> follicle development</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74700"/>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6816" y="48431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body" idx="4294967295"/>
          </p:nvPr>
        </p:nvSpPr>
        <p:spPr>
          <a:xfrm>
            <a:off x="669752" y="2140496"/>
            <a:ext cx="11791950" cy="5634037"/>
          </a:xfrm>
        </p:spPr>
        <p:txBody>
          <a:bodyPr/>
          <a:lstStyle/>
          <a:p>
            <a:pPr algn="just" rtl="0" eaLnBrk="1" hangingPunct="1">
              <a:lnSpc>
                <a:spcPct val="150000"/>
              </a:lnSpc>
            </a:pPr>
            <a:r>
              <a:rPr lang="en-US" dirty="0" smtClean="0">
                <a:latin typeface="Times New Roman" panose="02020603050405020304" pitchFamily="18" charset="0"/>
                <a:cs typeface="Times New Roman" panose="02020603050405020304" pitchFamily="18" charset="0"/>
              </a:rPr>
              <a:t>The transition to the tertiary follicle includes:</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Development of the theca </a:t>
            </a:r>
            <a:r>
              <a:rPr lang="en-US" dirty="0" err="1" smtClean="0">
                <a:latin typeface="Times New Roman" panose="02020603050405020304" pitchFamily="18" charset="0"/>
                <a:cs typeface="Times New Roman" panose="02020603050405020304" pitchFamily="18" charset="0"/>
              </a:rPr>
              <a:t>interna</a:t>
            </a:r>
            <a:r>
              <a:rPr lang="en-US" dirty="0" smtClean="0">
                <a:latin typeface="Times New Roman" panose="02020603050405020304" pitchFamily="18" charset="0"/>
                <a:cs typeface="Times New Roman" panose="02020603050405020304" pitchFamily="18" charset="0"/>
              </a:rPr>
              <a:t> and </a:t>
            </a:r>
            <a:r>
              <a:rPr lang="en-US" dirty="0" err="1" smtClean="0">
                <a:latin typeface="Times New Roman" panose="02020603050405020304" pitchFamily="18" charset="0"/>
                <a:cs typeface="Times New Roman" panose="02020603050405020304" pitchFamily="18" charset="0"/>
              </a:rPr>
              <a:t>externa</a:t>
            </a:r>
            <a:endParaRPr lang="en-US" dirty="0" smtClean="0">
              <a:latin typeface="Times New Roman" panose="02020603050405020304" pitchFamily="18" charset="0"/>
              <a:cs typeface="Times New Roman" panose="02020603050405020304" pitchFamily="18" charset="0"/>
            </a:endParaRP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Formation of basal lamina</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Formation of cumulus cells</a:t>
            </a:r>
          </a:p>
          <a:p>
            <a:pPr lvl="1" algn="just" rtl="0" eaLnBrk="1" hangingPunct="1">
              <a:lnSpc>
                <a:spcPct val="150000"/>
              </a:lnSpc>
            </a:pPr>
            <a:r>
              <a:rPr lang="en-US" dirty="0" smtClean="0">
                <a:latin typeface="Times New Roman" panose="02020603050405020304" pitchFamily="18" charset="0"/>
                <a:cs typeface="Times New Roman" panose="02020603050405020304" pitchFamily="18" charset="0"/>
              </a:rPr>
              <a:t>Formation of a fluid-filled </a:t>
            </a:r>
            <a:r>
              <a:rPr lang="en-US" dirty="0" err="1" smtClean="0">
                <a:latin typeface="Times New Roman" panose="02020603050405020304" pitchFamily="18" charset="0"/>
                <a:cs typeface="Times New Roman" panose="02020603050405020304" pitchFamily="18" charset="0"/>
              </a:rPr>
              <a:t>antral</a:t>
            </a:r>
            <a:r>
              <a:rPr lang="en-US" dirty="0" smtClean="0">
                <a:latin typeface="Times New Roman" panose="02020603050405020304" pitchFamily="18" charset="0"/>
                <a:cs typeface="Times New Roman" panose="02020603050405020304" pitchFamily="18" charset="0"/>
              </a:rPr>
              <a:t> cavity </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74700"/>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2840" y="412304"/>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figure14"/>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l="35130" r="17645"/>
          <a:stretch>
            <a:fillRect/>
          </a:stretch>
        </p:blipFill>
        <p:spPr bwMode="auto">
          <a:xfrm>
            <a:off x="2686050" y="2201863"/>
            <a:ext cx="778192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IUT"/>
          <p:cNvPicPr>
            <a:picLocks noChangeAspect="1" noChangeArrowheads="1"/>
          </p:cNvPicPr>
          <p:nvPr/>
        </p:nvPicPr>
        <p:blipFill>
          <a:blip r:embed="rId5"/>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74700"/>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2840" y="26828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body" idx="4294967295"/>
          </p:nvPr>
        </p:nvSpPr>
        <p:spPr>
          <a:xfrm>
            <a:off x="650875" y="1347788"/>
            <a:ext cx="11791950" cy="8405812"/>
          </a:xfrm>
        </p:spPr>
        <p:txBody>
          <a:bodyPr/>
          <a:lstStyle/>
          <a:p>
            <a:pPr algn="just" rtl="0" eaLnBrk="1" hangingPunct="1">
              <a:lnSpc>
                <a:spcPct val="150000"/>
              </a:lnSpc>
            </a:pPr>
            <a:r>
              <a:rPr lang="en-US" smtClean="0">
                <a:latin typeface="Times New Roman" panose="02020603050405020304" pitchFamily="18" charset="0"/>
                <a:cs typeface="Times New Roman" panose="02020603050405020304" pitchFamily="18" charset="0"/>
              </a:rPr>
              <a:t>The different chemicals in antrum fluid:</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Mucopolysachrides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Plasma proteins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Electrolytes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Glycosoaminoglycans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Proteoglycans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Gonadal steroid hormones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FSH, Inhibin and other factors</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454025" y="555625"/>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4848" y="19628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body" idx="4294967295"/>
          </p:nvPr>
        </p:nvSpPr>
        <p:spPr>
          <a:xfrm>
            <a:off x="650875" y="1852613"/>
            <a:ext cx="11791950" cy="7272337"/>
          </a:xfrm>
        </p:spPr>
        <p:txBody>
          <a:bodyPr/>
          <a:lstStyle/>
          <a:p>
            <a:pPr algn="just" rtl="0" eaLnBrk="1" hangingPunct="1">
              <a:lnSpc>
                <a:spcPct val="150000"/>
              </a:lnSpc>
            </a:pPr>
            <a:r>
              <a:rPr lang="en-US" smtClean="0">
                <a:latin typeface="Times New Roman" panose="02020603050405020304" pitchFamily="18" charset="0"/>
                <a:cs typeface="Times New Roman" panose="02020603050405020304" pitchFamily="18" charset="0"/>
              </a:rPr>
              <a:t>Final stage of follicular development occurs only in the postpubertal reproductive ovary:</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The granulosa cells spread apart</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The cumulus oophorus loosens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The follicle generally ruptures, releasing the oocyte with adherent cumulus oophorus</a:t>
            </a:r>
          </a:p>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At this time the initial meiotic division complete</a:t>
            </a: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74700"/>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2840" y="34029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Effect transition="in" filter="blinds(horizontal)">
                                      <p:cBhvr>
                                        <p:cTn id="7" dur="500"/>
                                        <p:tgtEl>
                                          <p:spTgt spid="2150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blinds(horizontal)">
                                      <p:cBhvr>
                                        <p:cTn id="12" dur="500"/>
                                        <p:tgtEl>
                                          <p:spTgt spid="215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1506">
                                            <p:txEl>
                                              <p:pRg st="3" end="3"/>
                                            </p:txEl>
                                          </p:spTgt>
                                        </p:tgtEl>
                                        <p:attrNameLst>
                                          <p:attrName>style.visibility</p:attrName>
                                        </p:attrNameLst>
                                      </p:cBhvr>
                                      <p:to>
                                        <p:strVal val="visible"/>
                                      </p:to>
                                    </p:set>
                                    <p:animEffect transition="in" filter="blinds(horizontal)">
                                      <p:cBhvr>
                                        <p:cTn id="17" dur="500"/>
                                        <p:tgtEl>
                                          <p:spTgt spid="2150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506">
                                            <p:txEl>
                                              <p:pRg st="4" end="4"/>
                                            </p:txEl>
                                          </p:spTgt>
                                        </p:tgtEl>
                                        <p:attrNameLst>
                                          <p:attrName>style.visibility</p:attrName>
                                        </p:attrNameLst>
                                      </p:cBhvr>
                                      <p:to>
                                        <p:strVal val="visible"/>
                                      </p:to>
                                    </p:set>
                                    <p:animEffect transition="in" filter="blinds(horizontal)">
                                      <p:cBhvr>
                                        <p:cTn id="22" dur="500"/>
                                        <p:tgtEl>
                                          <p:spTgt spid="215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32539"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descr="http://img.irna.ir/1389/13891102/30201930/30201930-914765.jpg"/>
          <p:cNvPicPr>
            <a:picLocks noChangeAspect="1" noChangeArrowheads="1"/>
          </p:cNvPicPr>
          <p:nvPr/>
        </p:nvPicPr>
        <p:blipFill>
          <a:blip r:embed="rId3" cstate="print"/>
          <a:srcRect b="5501"/>
          <a:stretch>
            <a:fillRect/>
          </a:stretch>
        </p:blipFill>
        <p:spPr bwMode="auto">
          <a:xfrm>
            <a:off x="284163" y="233363"/>
            <a:ext cx="2367944" cy="2356357"/>
          </a:xfrm>
          <a:prstGeom prst="ellipse">
            <a:avLst/>
          </a:prstGeom>
          <a:noFill/>
          <a:ln>
            <a:noFill/>
          </a:ln>
        </p:spPr>
      </p:pic>
      <p:sp>
        <p:nvSpPr>
          <p:cNvPr id="5124" name="Rectangle 13"/>
          <p:cNvSpPr>
            <a:spLocks noChangeArrowheads="1"/>
          </p:cNvSpPr>
          <p:nvPr/>
        </p:nvSpPr>
        <p:spPr bwMode="auto">
          <a:xfrm>
            <a:off x="2233613" y="3025775"/>
            <a:ext cx="108934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rtl="1" eaLnBrk="1" hangingPunct="1">
              <a:defRPr/>
            </a:pPr>
            <a:r>
              <a:rPr lang="en-US" sz="6000" b="1" dirty="0">
                <a:solidFill>
                  <a:srgbClr val="000066"/>
                </a:solidFill>
                <a:cs typeface="B Zar" panose="00000400000000000000" pitchFamily="2" charset="-78"/>
              </a:rPr>
              <a:t>Advanced </a:t>
            </a:r>
          </a:p>
          <a:p>
            <a:pPr algn="ctr" rtl="1" eaLnBrk="1" hangingPunct="1">
              <a:defRPr/>
            </a:pPr>
            <a:r>
              <a:rPr lang="en-US" sz="6000" b="1" dirty="0">
                <a:solidFill>
                  <a:srgbClr val="000066"/>
                </a:solidFill>
                <a:cs typeface="B Zar" panose="00000400000000000000" pitchFamily="2" charset="-78"/>
              </a:rPr>
              <a:t>Reproductive Physiology</a:t>
            </a:r>
          </a:p>
          <a:p>
            <a:pPr algn="ctr" rtl="1" eaLnBrk="1" hangingPunct="1">
              <a:lnSpc>
                <a:spcPct val="150000"/>
              </a:lnSpc>
              <a:defRPr/>
            </a:pPr>
            <a:r>
              <a:rPr lang="en-US" sz="3600" dirty="0">
                <a:solidFill>
                  <a:schemeClr val="bg2">
                    <a:lumMod val="50000"/>
                  </a:schemeClr>
                </a:solidFill>
                <a:latin typeface="Comic Sans MS" panose="030F0702030302020204" pitchFamily="66" charset="0"/>
              </a:rPr>
              <a:t>(for MSc students, Part </a:t>
            </a:r>
            <a:r>
              <a:rPr lang="en-US" sz="3600" dirty="0" smtClean="0">
                <a:solidFill>
                  <a:schemeClr val="bg2">
                    <a:lumMod val="50000"/>
                  </a:schemeClr>
                </a:solidFill>
                <a:latin typeface="Comic Sans MS" panose="030F0702030302020204" pitchFamily="66" charset="0"/>
              </a:rPr>
              <a:t>3-1)</a:t>
            </a:r>
            <a:endParaRPr lang="en-US" sz="3600" b="1" dirty="0">
              <a:solidFill>
                <a:schemeClr val="bg2">
                  <a:lumMod val="50000"/>
                </a:schemeClr>
              </a:solidFill>
              <a:cs typeface="B Zar" panose="00000400000000000000" pitchFamily="2" charset="-78"/>
            </a:endParaRPr>
          </a:p>
        </p:txBody>
      </p:sp>
      <p:sp>
        <p:nvSpPr>
          <p:cNvPr id="2" name="Text Box 14"/>
          <p:cNvSpPr txBox="1">
            <a:spLocks noChangeArrowheads="1"/>
          </p:cNvSpPr>
          <p:nvPr/>
        </p:nvSpPr>
        <p:spPr bwMode="auto">
          <a:xfrm>
            <a:off x="525463" y="6705600"/>
            <a:ext cx="11952287"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2" tIns="65017" rIns="130032" bIns="65017">
            <a:spAutoFit/>
          </a:bodyPr>
          <a:lstStyle>
            <a:lvl1pPr marL="533400" indent="-533400">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200000"/>
              </a:lnSpc>
            </a:pPr>
            <a:r>
              <a:rPr lang="en-US" sz="2200" b="1">
                <a:solidFill>
                  <a:srgbClr val="C00000"/>
                </a:solidFill>
              </a:rPr>
              <a:t>Presented by: A. Riasi (</a:t>
            </a:r>
            <a:r>
              <a:rPr lang="en-US" sz="2200" b="1">
                <a:solidFill>
                  <a:srgbClr val="C00000"/>
                </a:solidFill>
                <a:latin typeface="Segoe Script" panose="020B0504020000000003" pitchFamily="34" charset="0"/>
              </a:rPr>
              <a:t>Associated Professor in Animal Nutrition and Physiology</a:t>
            </a:r>
            <a:r>
              <a:rPr lang="en-US" sz="2200" b="1">
                <a:solidFill>
                  <a:srgbClr val="C00000"/>
                </a:solidFill>
              </a:rPr>
              <a:t>)</a:t>
            </a:r>
          </a:p>
          <a:p>
            <a:pPr algn="ctr" eaLnBrk="1" hangingPunct="1">
              <a:lnSpc>
                <a:spcPct val="200000"/>
              </a:lnSpc>
            </a:pPr>
            <a:r>
              <a:rPr lang="en-US" sz="2000" b="1">
                <a:solidFill>
                  <a:srgbClr val="C00000"/>
                </a:solidFill>
              </a:rPr>
              <a:t>Department of Animal Science, College of Agriculture, Isfahan University of Technology</a:t>
            </a:r>
          </a:p>
        </p:txBody>
      </p:sp>
    </p:spTree>
    <p:extLst>
      <p:ext uri="{BB962C8B-B14F-4D97-AF65-F5344CB8AC3E}">
        <p14:creationId xmlns:p14="http://schemas.microsoft.com/office/powerpoint/2010/main" val="102869297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l_fi" descr="secondary-follicle-final"/>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1606550" y="2428875"/>
            <a:ext cx="95250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IUT"/>
          <p:cNvPicPr>
            <a:picLocks noChangeAspect="1" noChangeArrowheads="1"/>
          </p:cNvPicPr>
          <p:nvPr/>
        </p:nvPicPr>
        <p:blipFill>
          <a:blip r:embed="rId5"/>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74700"/>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46816" y="34029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IUT"/>
          <p:cNvPicPr>
            <a:picLocks noChangeAspect="1" noChangeArrowheads="1"/>
          </p:cNvPicPr>
          <p:nvPr/>
        </p:nvPicPr>
        <p:blipFill>
          <a:blip r:embed="rId5"/>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9"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sp>
        <p:nvSpPr>
          <p:cNvPr id="6" name="Rectangle 7"/>
          <p:cNvSpPr txBox="1">
            <a:spLocks noChangeArrowheads="1"/>
          </p:cNvSpPr>
          <p:nvPr/>
        </p:nvSpPr>
        <p:spPr bwMode="auto">
          <a:xfrm>
            <a:off x="650875" y="1563688"/>
            <a:ext cx="11791950" cy="7972425"/>
          </a:xfrm>
          <a:prstGeom prst="rect">
            <a:avLst/>
          </a:prstGeom>
          <a:noFill/>
          <a:ln w="9525">
            <a:noFill/>
            <a:miter lim="800000"/>
            <a:headEnd/>
            <a:tailEnd/>
          </a:ln>
        </p:spPr>
        <p:txBody>
          <a:bodyPr lIns="130019" tIns="65010" rIns="130019" bIns="65010"/>
          <a:lstStyle/>
          <a:p>
            <a:pPr marL="487363" indent="-487363" algn="just" defTabSz="1300163" eaLnBrk="1" hangingPunct="1">
              <a:lnSpc>
                <a:spcPct val="150000"/>
              </a:lnSpc>
              <a:spcBef>
                <a:spcPct val="20000"/>
              </a:spcBef>
              <a:buClr>
                <a:schemeClr val="bg2"/>
              </a:buClr>
              <a:buSzPct val="75000"/>
              <a:buFont typeface="Wingdings" pitchFamily="2" charset="2"/>
              <a:buChar char="n"/>
              <a:defRPr/>
            </a:pPr>
            <a:r>
              <a:rPr lang="en-US" sz="4600" dirty="0"/>
              <a:t>Two distinct functions for ovaries</a:t>
            </a:r>
            <a:endParaRPr lang="en-US" sz="4000" dirty="0"/>
          </a:p>
          <a:p>
            <a:pPr marL="1055688" lvl="1" indent="-404813" algn="just">
              <a:lnSpc>
                <a:spcPct val="150000"/>
              </a:lnSpc>
              <a:spcBef>
                <a:spcPct val="20000"/>
              </a:spcBef>
              <a:buClr>
                <a:srgbClr val="800000"/>
              </a:buClr>
              <a:buSzPct val="75000"/>
              <a:buFont typeface="Wingdings" pitchFamily="2" charset="2"/>
              <a:buChar char="n"/>
              <a:defRPr/>
            </a:pPr>
            <a:r>
              <a:rPr lang="en-US" sz="4000" dirty="0"/>
              <a:t>Producing the sex steroids and protein hormones:</a:t>
            </a:r>
          </a:p>
          <a:p>
            <a:pPr marL="1512888" lvl="2" indent="-404813" algn="just">
              <a:lnSpc>
                <a:spcPct val="150000"/>
              </a:lnSpc>
              <a:spcBef>
                <a:spcPct val="20000"/>
              </a:spcBef>
              <a:buClr>
                <a:srgbClr val="800000"/>
              </a:buClr>
              <a:buSzPct val="75000"/>
              <a:buFont typeface="Wingdings" pitchFamily="2" charset="2"/>
              <a:buChar char="n"/>
              <a:defRPr/>
            </a:pPr>
            <a:r>
              <a:rPr lang="en-US" sz="3000" dirty="0"/>
              <a:t>Prepare the vagina and fallopian  tubes </a:t>
            </a:r>
          </a:p>
          <a:p>
            <a:pPr marL="1512888" lvl="2" indent="-404813" algn="just">
              <a:lnSpc>
                <a:spcPct val="150000"/>
              </a:lnSpc>
              <a:spcBef>
                <a:spcPct val="20000"/>
              </a:spcBef>
              <a:buClr>
                <a:srgbClr val="800000"/>
              </a:buClr>
              <a:buSzPct val="75000"/>
              <a:buFont typeface="Wingdings" pitchFamily="2" charset="2"/>
              <a:buChar char="n"/>
              <a:defRPr/>
            </a:pPr>
            <a:r>
              <a:rPr lang="en-US" sz="3000" dirty="0"/>
              <a:t>Prepare the lining of </a:t>
            </a:r>
            <a:r>
              <a:rPr lang="en-US" sz="3000" dirty="0" smtClean="0"/>
              <a:t>uterus </a:t>
            </a:r>
            <a:endParaRPr lang="en-US" sz="3000" dirty="0"/>
          </a:p>
          <a:p>
            <a:pPr marL="1512888" lvl="2" indent="-404813" algn="just">
              <a:lnSpc>
                <a:spcPct val="150000"/>
              </a:lnSpc>
              <a:spcBef>
                <a:spcPct val="20000"/>
              </a:spcBef>
              <a:buClr>
                <a:srgbClr val="800000"/>
              </a:buClr>
              <a:buSzPct val="75000"/>
              <a:buFont typeface="Wingdings" pitchFamily="2" charset="2"/>
              <a:buChar char="n"/>
              <a:defRPr/>
            </a:pPr>
            <a:r>
              <a:rPr lang="en-US" sz="3000" dirty="0"/>
              <a:t>Maintain hormonal </a:t>
            </a:r>
            <a:r>
              <a:rPr lang="en-US" sz="3000" dirty="0" smtClean="0"/>
              <a:t>support</a:t>
            </a:r>
            <a:endParaRPr lang="en-US" sz="3000" dirty="0"/>
          </a:p>
          <a:p>
            <a:pPr marL="1512888" lvl="2" indent="-404813" algn="just">
              <a:lnSpc>
                <a:spcPct val="150000"/>
              </a:lnSpc>
              <a:spcBef>
                <a:spcPct val="20000"/>
              </a:spcBef>
              <a:buClr>
                <a:srgbClr val="800000"/>
              </a:buClr>
              <a:buSzPct val="75000"/>
              <a:buFont typeface="Wingdings" pitchFamily="2" charset="2"/>
              <a:buChar char="n"/>
              <a:defRPr/>
            </a:pPr>
            <a:r>
              <a:rPr lang="en-US" sz="3000" dirty="0"/>
              <a:t>Act on diverse target organs</a:t>
            </a:r>
          </a:p>
          <a:p>
            <a:pPr marL="1055688" lvl="1" indent="-404813" algn="just">
              <a:lnSpc>
                <a:spcPct val="150000"/>
              </a:lnSpc>
              <a:spcBef>
                <a:spcPct val="20000"/>
              </a:spcBef>
              <a:buClr>
                <a:srgbClr val="800000"/>
              </a:buClr>
              <a:buSzPct val="75000"/>
              <a:buFont typeface="Wingdings" pitchFamily="2" charset="2"/>
              <a:buChar char="n"/>
              <a:defRPr/>
            </a:pPr>
            <a:r>
              <a:rPr lang="en-US" sz="4000" dirty="0" err="1"/>
              <a:t>Ovogenesis</a:t>
            </a:r>
            <a:r>
              <a:rPr lang="en-US" sz="4000" dirty="0"/>
              <a:t> and </a:t>
            </a:r>
            <a:r>
              <a:rPr lang="en-US" sz="4000" dirty="0" err="1"/>
              <a:t>folliculogenesis</a:t>
            </a:r>
            <a:r>
              <a:rPr lang="en-US" sz="4000" dirty="0"/>
              <a:t>: </a:t>
            </a:r>
          </a:p>
          <a:p>
            <a:pPr marL="1512888" lvl="2" indent="-404813" algn="just">
              <a:lnSpc>
                <a:spcPct val="150000"/>
              </a:lnSpc>
              <a:spcBef>
                <a:spcPct val="20000"/>
              </a:spcBef>
              <a:buClr>
                <a:srgbClr val="800000"/>
              </a:buClr>
              <a:buSzPct val="75000"/>
              <a:buFont typeface="Wingdings" pitchFamily="2" charset="2"/>
              <a:buChar char="n"/>
              <a:defRPr/>
            </a:pPr>
            <a:r>
              <a:rPr lang="en-US" sz="3000" dirty="0"/>
              <a:t>Maintain and nurture the resident </a:t>
            </a:r>
            <a:r>
              <a:rPr lang="en-US" sz="3000" dirty="0" err="1"/>
              <a:t>oocyte</a:t>
            </a:r>
            <a:endParaRPr lang="en-US" sz="3000" dirty="0"/>
          </a:p>
          <a:p>
            <a:pPr marL="1512888" lvl="2" indent="-404813" algn="just">
              <a:lnSpc>
                <a:spcPct val="150000"/>
              </a:lnSpc>
              <a:spcBef>
                <a:spcPct val="20000"/>
              </a:spcBef>
              <a:buClr>
                <a:srgbClr val="800000"/>
              </a:buClr>
              <a:buSzPct val="75000"/>
              <a:buFont typeface="Wingdings" pitchFamily="2" charset="2"/>
              <a:buChar char="n"/>
              <a:defRPr/>
            </a:pPr>
            <a:r>
              <a:rPr lang="en-US" sz="3000" dirty="0"/>
              <a:t>Mature the </a:t>
            </a:r>
            <a:r>
              <a:rPr lang="en-US" sz="3000" dirty="0" err="1"/>
              <a:t>oocyte</a:t>
            </a:r>
            <a:r>
              <a:rPr lang="en-US" sz="3000" dirty="0"/>
              <a:t> and release it at the right time</a:t>
            </a:r>
          </a:p>
          <a:p>
            <a:pPr marL="1055688" lvl="1" indent="-404813" algn="just">
              <a:lnSpc>
                <a:spcPct val="150000"/>
              </a:lnSpc>
              <a:spcBef>
                <a:spcPct val="20000"/>
              </a:spcBef>
              <a:buClr>
                <a:srgbClr val="800000"/>
              </a:buClr>
              <a:buSzPct val="75000"/>
              <a:buFont typeface="Wingdings" pitchFamily="2" charset="2"/>
              <a:buChar char="n"/>
              <a:defRPr/>
            </a:pPr>
            <a:endParaRPr lang="en-US" sz="4000" dirty="0"/>
          </a:p>
          <a:p>
            <a:pPr marL="487363" indent="-487363" algn="just" defTabSz="1300163" eaLnBrk="1" hangingPunct="1">
              <a:lnSpc>
                <a:spcPct val="150000"/>
              </a:lnSpc>
              <a:spcBef>
                <a:spcPct val="20000"/>
              </a:spcBef>
              <a:buClr>
                <a:schemeClr val="bg2"/>
              </a:buClr>
              <a:buSzPct val="75000"/>
              <a:buFont typeface="Wingdings" pitchFamily="2" charset="2"/>
              <a:buChar char="n"/>
              <a:defRPr/>
            </a:pPr>
            <a:endParaRPr lang="en-US" sz="4600" kern="0" dirty="0"/>
          </a:p>
          <a:p>
            <a:pPr marL="487363" indent="-487363" algn="just" defTabSz="1300163" eaLnBrk="1" hangingPunct="1">
              <a:lnSpc>
                <a:spcPct val="150000"/>
              </a:lnSpc>
              <a:spcBef>
                <a:spcPct val="20000"/>
              </a:spcBef>
              <a:buClr>
                <a:schemeClr val="bg2"/>
              </a:buClr>
              <a:buSzPct val="75000"/>
              <a:buFont typeface="Wingdings" pitchFamily="2" charset="2"/>
              <a:buChar char="n"/>
              <a:defRPr/>
            </a:pPr>
            <a:endParaRPr lang="en-US" sz="4600" kern="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2840" y="268288"/>
            <a:ext cx="609600" cy="609600"/>
          </a:xfrm>
          <a:prstGeom prst="rect">
            <a:avLst/>
          </a:prstGeom>
        </p:spPr>
      </p:pic>
    </p:spTree>
    <p:extLst>
      <p:ext uri="{BB962C8B-B14F-4D97-AF65-F5344CB8AC3E}">
        <p14:creationId xmlns:p14="http://schemas.microsoft.com/office/powerpoint/2010/main" val="28658785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blinds(horizontal)">
                                      <p:cBhvr>
                                        <p:cTn id="12" dur="500"/>
                                        <p:tgtEl>
                                          <p:spTgt spid="6">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linds(horizontal)">
                                      <p:cBhvr>
                                        <p:cTn id="23" dur="500"/>
                                        <p:tgtEl>
                                          <p:spTgt spid="6">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linds(horizontal)">
                                      <p:cBhvr>
                                        <p:cTn id="26" dur="500"/>
                                        <p:tgtEl>
                                          <p:spTgt spid="6">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01517"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http://upload.wikimedia.org/wikipedia/commons/c/cf/Ovarsch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997075"/>
            <a:ext cx="74168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8"/>
          <p:cNvSpPr>
            <a:spLocks noChangeArrowheads="1"/>
          </p:cNvSpPr>
          <p:nvPr/>
        </p:nvSpPr>
        <p:spPr bwMode="auto">
          <a:xfrm>
            <a:off x="1101725" y="6794500"/>
            <a:ext cx="15128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2800"/>
              <a:t>Ovary</a:t>
            </a:r>
          </a:p>
        </p:txBody>
      </p:sp>
      <p:pic>
        <p:nvPicPr>
          <p:cNvPr id="61444" name="Picture 4" descr="IUT"/>
          <p:cNvPicPr>
            <a:picLocks noChangeAspect="1" noChangeArrowheads="1"/>
          </p:cNvPicPr>
          <p:nvPr/>
        </p:nvPicPr>
        <p:blipFill>
          <a:blip r:embed="rId5"/>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6"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cxnSp>
        <p:nvCxnSpPr>
          <p:cNvPr id="9222" name="Straight Arrow Connector 8"/>
          <p:cNvCxnSpPr>
            <a:cxnSpLocks noChangeShapeType="1"/>
          </p:cNvCxnSpPr>
          <p:nvPr/>
        </p:nvCxnSpPr>
        <p:spPr bwMode="auto">
          <a:xfrm flipV="1">
            <a:off x="2398713" y="6245225"/>
            <a:ext cx="3743325" cy="8636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23" name="Straight Arrow Connector 9"/>
          <p:cNvCxnSpPr>
            <a:cxnSpLocks noChangeShapeType="1"/>
          </p:cNvCxnSpPr>
          <p:nvPr/>
        </p:nvCxnSpPr>
        <p:spPr bwMode="auto">
          <a:xfrm flipH="1">
            <a:off x="8231188" y="6605588"/>
            <a:ext cx="2519362" cy="100806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24" name="Straight Arrow Connector 10"/>
          <p:cNvCxnSpPr>
            <a:cxnSpLocks noChangeShapeType="1"/>
          </p:cNvCxnSpPr>
          <p:nvPr/>
        </p:nvCxnSpPr>
        <p:spPr bwMode="auto">
          <a:xfrm flipH="1" flipV="1">
            <a:off x="7294563" y="3148013"/>
            <a:ext cx="2879725" cy="79216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25" name="Straight Arrow Connector 11"/>
          <p:cNvCxnSpPr>
            <a:cxnSpLocks noChangeShapeType="1"/>
          </p:cNvCxnSpPr>
          <p:nvPr/>
        </p:nvCxnSpPr>
        <p:spPr bwMode="auto">
          <a:xfrm flipV="1">
            <a:off x="2470150" y="4371975"/>
            <a:ext cx="719138" cy="6492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226" name="Rectangle 8"/>
          <p:cNvSpPr>
            <a:spLocks noChangeArrowheads="1"/>
          </p:cNvSpPr>
          <p:nvPr/>
        </p:nvSpPr>
        <p:spPr bwMode="auto">
          <a:xfrm>
            <a:off x="525463" y="8739188"/>
            <a:ext cx="31686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2800"/>
              <a:t>Tertiary follicle</a:t>
            </a:r>
          </a:p>
        </p:txBody>
      </p:sp>
      <p:sp>
        <p:nvSpPr>
          <p:cNvPr id="9227" name="Rectangle 8"/>
          <p:cNvSpPr>
            <a:spLocks noChangeArrowheads="1"/>
          </p:cNvSpPr>
          <p:nvPr/>
        </p:nvSpPr>
        <p:spPr bwMode="auto">
          <a:xfrm>
            <a:off x="10102850" y="3627438"/>
            <a:ext cx="29527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2800"/>
              <a:t>Fallopian tube</a:t>
            </a:r>
          </a:p>
        </p:txBody>
      </p:sp>
      <p:sp>
        <p:nvSpPr>
          <p:cNvPr id="9228" name="Rectangle 8"/>
          <p:cNvSpPr>
            <a:spLocks noChangeArrowheads="1"/>
          </p:cNvSpPr>
          <p:nvPr/>
        </p:nvSpPr>
        <p:spPr bwMode="auto">
          <a:xfrm>
            <a:off x="144463" y="4675188"/>
            <a:ext cx="26860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2800"/>
              <a:t>Ovarian artery and vein</a:t>
            </a:r>
          </a:p>
        </p:txBody>
      </p:sp>
      <p:sp>
        <p:nvSpPr>
          <p:cNvPr id="9229" name="Rectangle 8"/>
          <p:cNvSpPr>
            <a:spLocks noChangeArrowheads="1"/>
          </p:cNvSpPr>
          <p:nvPr/>
        </p:nvSpPr>
        <p:spPr bwMode="auto">
          <a:xfrm>
            <a:off x="10679113" y="6043613"/>
            <a:ext cx="15113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2800"/>
              <a:t>Ovarian ligament</a:t>
            </a:r>
          </a:p>
        </p:txBody>
      </p:sp>
      <p:cxnSp>
        <p:nvCxnSpPr>
          <p:cNvPr id="9230" name="Straight Arrow Connector 22"/>
          <p:cNvCxnSpPr>
            <a:cxnSpLocks noChangeShapeType="1"/>
          </p:cNvCxnSpPr>
          <p:nvPr/>
        </p:nvCxnSpPr>
        <p:spPr bwMode="auto">
          <a:xfrm flipV="1">
            <a:off x="2541588" y="7540625"/>
            <a:ext cx="3529012" cy="11525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4848" y="412304"/>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9"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050" name="Picture 2" descr="Animal Science/Dairy Science ppt 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56" y="2212504"/>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2840" y="268288"/>
            <a:ext cx="609600" cy="609600"/>
          </a:xfrm>
          <a:prstGeom prst="rect">
            <a:avLst/>
          </a:prstGeom>
        </p:spPr>
      </p:pic>
    </p:spTree>
    <p:extLst>
      <p:ext uri="{BB962C8B-B14F-4D97-AF65-F5344CB8AC3E}">
        <p14:creationId xmlns:p14="http://schemas.microsoft.com/office/powerpoint/2010/main" val="310897992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www.ouhsc.edu/histology/Glass%20slides/83_02.jpg"/>
          <p:cNvPicPr>
            <a:picLocks noChangeAspect="1" noChangeArrowheads="1"/>
          </p:cNvPicPr>
          <p:nvPr/>
        </p:nvPicPr>
        <p:blipFill>
          <a:blip r:embed="rId4">
            <a:extLst>
              <a:ext uri="{28A0092B-C50C-407E-A947-70E740481C1C}">
                <a14:useLocalDpi xmlns:a14="http://schemas.microsoft.com/office/drawing/2010/main" val="0"/>
              </a:ext>
            </a:extLst>
          </a:blip>
          <a:srcRect t="9276"/>
          <a:stretch>
            <a:fillRect/>
          </a:stretch>
        </p:blipFill>
        <p:spPr bwMode="auto">
          <a:xfrm>
            <a:off x="598488" y="2068513"/>
            <a:ext cx="5761037"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http://www.ouhsc.edu/histology/Glass%20slides/83_07.jpg"/>
          <p:cNvPicPr>
            <a:picLocks noChangeAspect="1" noChangeArrowheads="1"/>
          </p:cNvPicPr>
          <p:nvPr/>
        </p:nvPicPr>
        <p:blipFill>
          <a:blip r:embed="rId5">
            <a:extLst>
              <a:ext uri="{28A0092B-C50C-407E-A947-70E740481C1C}">
                <a14:useLocalDpi xmlns:a14="http://schemas.microsoft.com/office/drawing/2010/main" val="0"/>
              </a:ext>
            </a:extLst>
          </a:blip>
          <a:srcRect t="7227"/>
          <a:stretch>
            <a:fillRect/>
          </a:stretch>
        </p:blipFill>
        <p:spPr bwMode="auto">
          <a:xfrm>
            <a:off x="6862763" y="2068513"/>
            <a:ext cx="511175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IUT"/>
          <p:cNvPicPr>
            <a:picLocks noChangeAspect="1" noChangeArrowheads="1"/>
          </p:cNvPicPr>
          <p:nvPr/>
        </p:nvPicPr>
        <p:blipFill>
          <a:blip r:embed="rId6"/>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pic>
        <p:nvPicPr>
          <p:cNvPr id="8" name="Picture 10" descr="http://www.ouhsc.edu/histology/Glass%20slides/83_06.jpg"/>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t="11111"/>
          <a:stretch>
            <a:fillRect/>
          </a:stretch>
        </p:blipFill>
        <p:spPr bwMode="auto">
          <a:xfrm>
            <a:off x="4054475" y="5884863"/>
            <a:ext cx="56483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18824" y="34029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7831"/>
                                        </p:tgtEl>
                                        <p:attrNameLst>
                                          <p:attrName>style.visibility</p:attrName>
                                        </p:attrNameLst>
                                      </p:cBhvr>
                                      <p:to>
                                        <p:strVal val="visible"/>
                                      </p:to>
                                    </p:set>
                                    <p:animEffect transition="in" filter="blinds(horizontal)">
                                      <p:cBhvr>
                                        <p:cTn id="7" dur="500"/>
                                        <p:tgtEl>
                                          <p:spTgt spid="778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102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9"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1026" name="Picture 2" descr="Female comparative anatomy; History of Reproductive Physiolog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864" y="1996480"/>
            <a:ext cx="9697076" cy="727280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2840" y="196280"/>
            <a:ext cx="609600" cy="609600"/>
          </a:xfrm>
          <a:prstGeom prst="rect">
            <a:avLst/>
          </a:prstGeom>
        </p:spPr>
      </p:pic>
    </p:spTree>
    <p:extLst>
      <p:ext uri="{BB962C8B-B14F-4D97-AF65-F5344CB8AC3E}">
        <p14:creationId xmlns:p14="http://schemas.microsoft.com/office/powerpoint/2010/main" val="33110476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body" idx="4294967295"/>
          </p:nvPr>
        </p:nvSpPr>
        <p:spPr>
          <a:xfrm>
            <a:off x="238124" y="1781175"/>
            <a:ext cx="12456963" cy="7272338"/>
          </a:xfrm>
        </p:spPr>
        <p:txBody>
          <a:bodyPr/>
          <a:lstStyle/>
          <a:p>
            <a:pPr lvl="1" algn="just" rtl="0" eaLnBrk="1" hangingPunct="1">
              <a:lnSpc>
                <a:spcPct val="150000"/>
              </a:lnSpc>
            </a:pPr>
            <a:r>
              <a:rPr lang="en-US" sz="4200"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Ovogenesis</a:t>
            </a:r>
            <a:r>
              <a:rPr lang="en-US" dirty="0" smtClean="0">
                <a:latin typeface="Times New Roman" panose="02020603050405020304" pitchFamily="18" charset="0"/>
                <a:cs typeface="Times New Roman" panose="02020603050405020304" pitchFamily="18" charset="0"/>
              </a:rPr>
              <a:t> is started during the fetal period</a:t>
            </a:r>
          </a:p>
        </p:txBody>
      </p:sp>
      <p:pic>
        <p:nvPicPr>
          <p:cNvPr id="61444" name="Picture 4" descr="IUT"/>
          <p:cNvPicPr>
            <a:picLocks noChangeAspect="1" noChangeArrowheads="1"/>
          </p:cNvPicPr>
          <p:nvPr/>
        </p:nvPicPr>
        <p:blipFill>
          <a:blip r:embed="rId5"/>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5"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6" name="Picture 2" desc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024" y="3004592"/>
            <a:ext cx="7344642" cy="596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5278264" y="9197280"/>
            <a:ext cx="326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dirty="0"/>
              <a:t>Adapted from </a:t>
            </a:r>
            <a:r>
              <a:rPr lang="en-US" dirty="0" err="1"/>
              <a:t>Kousta</a:t>
            </a:r>
            <a:r>
              <a:rPr lang="en-US" dirty="0"/>
              <a:t> et al., 2010</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2840" y="26828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body" idx="4294967295"/>
          </p:nvPr>
        </p:nvSpPr>
        <p:spPr>
          <a:xfrm>
            <a:off x="309563" y="1997075"/>
            <a:ext cx="11893550" cy="4095750"/>
          </a:xfrm>
        </p:spPr>
        <p:txBody>
          <a:bodyPr/>
          <a:lstStyle/>
          <a:p>
            <a:pPr lvl="1" algn="just" rtl="0" eaLnBrk="1" hangingPunct="1">
              <a:lnSpc>
                <a:spcPct val="150000"/>
              </a:lnSpc>
            </a:pPr>
            <a:r>
              <a:rPr lang="en-US" smtClean="0">
                <a:latin typeface="Times New Roman" panose="02020603050405020304" pitchFamily="18" charset="0"/>
                <a:cs typeface="Times New Roman" panose="02020603050405020304" pitchFamily="18" charset="0"/>
              </a:rPr>
              <a:t> In contrast the male, the female cannot manufacture new oogonia. </a:t>
            </a:r>
          </a:p>
          <a:p>
            <a:pPr lvl="2" algn="just" rtl="0" eaLnBrk="1" hangingPunct="1">
              <a:lnSpc>
                <a:spcPct val="150000"/>
              </a:lnSpc>
            </a:pPr>
            <a:r>
              <a:rPr lang="en-US" smtClean="0">
                <a:latin typeface="Times New Roman" panose="02020603050405020304" pitchFamily="18" charset="0"/>
                <a:cs typeface="Times New Roman" panose="02020603050405020304" pitchFamily="18" charset="0"/>
              </a:rPr>
              <a:t>It must function with continuously declining number of primary oocytes.</a:t>
            </a:r>
          </a:p>
          <a:p>
            <a:pPr lvl="1" algn="just" rtl="0" eaLnBrk="1" hangingPunct="1">
              <a:lnSpc>
                <a:spcPct val="150000"/>
              </a:lnSpc>
            </a:pPr>
            <a:endParaRPr lang="en-US" smtClean="0">
              <a:latin typeface="Times New Roman" panose="02020603050405020304" pitchFamily="18" charset="0"/>
              <a:cs typeface="Times New Roman" panose="02020603050405020304" pitchFamily="18" charset="0"/>
            </a:endParaRPr>
          </a:p>
        </p:txBody>
      </p:sp>
      <p:pic>
        <p:nvPicPr>
          <p:cNvPr id="61444" name="Picture 4" descr="IUT"/>
          <p:cNvPicPr>
            <a:picLocks noChangeAspect="1" noChangeArrowheads="1"/>
          </p:cNvPicPr>
          <p:nvPr/>
        </p:nvPicPr>
        <p:blipFill>
          <a:blip r:embed="rId4"/>
          <a:srcRect/>
          <a:stretch>
            <a:fillRect/>
          </a:stretch>
        </p:blipFill>
        <p:spPr bwMode="auto">
          <a:xfrm>
            <a:off x="11352213" y="219075"/>
            <a:ext cx="1433512" cy="1381125"/>
          </a:xfrm>
          <a:prstGeom prst="rect">
            <a:avLst/>
          </a:prstGeom>
          <a:ln>
            <a:noFill/>
          </a:ln>
          <a:effectLst>
            <a:outerShdw blurRad="190500" algn="tl" rotWithShape="0">
              <a:srgbClr val="000000">
                <a:alpha val="70000"/>
              </a:srgbClr>
            </a:outerShdw>
          </a:effectLst>
        </p:spPr>
      </p:pic>
      <p:sp>
        <p:nvSpPr>
          <p:cNvPr id="6" name="AutoShape 2"/>
          <p:cNvSpPr>
            <a:spLocks noChangeArrowheads="1"/>
          </p:cNvSpPr>
          <p:nvPr/>
        </p:nvSpPr>
        <p:spPr bwMode="auto">
          <a:xfrm>
            <a:off x="381000" y="700088"/>
            <a:ext cx="11271250" cy="1006475"/>
          </a:xfrm>
          <a:prstGeom prst="roundRect">
            <a:avLst>
              <a:gd name="adj" fmla="val 21667"/>
            </a:avLst>
          </a:prstGeom>
          <a:noFill/>
          <a:ln>
            <a:noFill/>
          </a:ln>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sz="4551" dirty="0" smtClean="0">
                <a:solidFill>
                  <a:srgbClr val="C00000"/>
                </a:solidFill>
                <a:latin typeface="Comic Sans MS" panose="030F0702030302020204" pitchFamily="66" charset="0"/>
              </a:rPr>
              <a:t>Gamete production in female animals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2840" y="26828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ixel">
  <a:themeElements>
    <a:clrScheme name="Bubbles">
      <a:dk1>
        <a:srgbClr val="0C002C"/>
      </a:dk1>
      <a:lt1>
        <a:srgbClr val="FFFFFF"/>
      </a:lt1>
      <a:dk2>
        <a:srgbClr val="236626"/>
      </a:dk2>
      <a:lt2>
        <a:srgbClr val="D7C8FE"/>
      </a:lt2>
      <a:accent1>
        <a:srgbClr val="4203E7"/>
      </a:accent1>
      <a:accent2>
        <a:srgbClr val="842F73"/>
      </a:accent2>
      <a:accent3>
        <a:srgbClr val="7532A8"/>
      </a:accent3>
      <a:accent4>
        <a:srgbClr val="F7A107"/>
      </a:accent4>
      <a:accent5>
        <a:srgbClr val="C86DCF"/>
      </a:accent5>
      <a:accent6>
        <a:srgbClr val="E6B500"/>
      </a:accent6>
      <a:hlink>
        <a:srgbClr val="FFDE66"/>
      </a:hlink>
      <a:folHlink>
        <a:srgbClr val="D490C5"/>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10534</TotalTime>
  <Pages>0</Pages>
  <Words>646</Words>
  <Characters>0</Characters>
  <Application>Microsoft Office PowerPoint</Application>
  <PresentationFormat>Custom</PresentationFormat>
  <Lines>0</Lines>
  <Paragraphs>84</Paragraphs>
  <Slides>20</Slides>
  <Notes>4</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Black</vt:lpstr>
      <vt:lpstr>B Zar</vt:lpstr>
      <vt:lpstr>Comic Sans MS</vt:lpstr>
      <vt:lpstr>Lucida Grande</vt:lpstr>
      <vt:lpstr>Segoe Script</vt:lpstr>
      <vt:lpstr>Times New Roman</vt:lpstr>
      <vt:lpstr>Wingdings</vt:lpstr>
      <vt:lpstr>Pixel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9 - Fatty Acid Metabolism</dc:title>
  <dc:creator>win7</dc:creator>
  <cp:keywords>OPA</cp:keywords>
  <cp:lastModifiedBy>AR</cp:lastModifiedBy>
  <cp:revision>1549</cp:revision>
  <dcterms:modified xsi:type="dcterms:W3CDTF">2020-04-06T14:31:14Z</dcterms:modified>
</cp:coreProperties>
</file>