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" strictFirstAndLastChars="0" saveSubsetFonts="1">
  <p:sldMasterIdLst>
    <p:sldMasterId id="2147483656" r:id="rId1"/>
  </p:sldMasterIdLst>
  <p:notesMasterIdLst>
    <p:notesMasterId r:id="rId17"/>
  </p:notesMasterIdLst>
  <p:sldIdLst>
    <p:sldId id="540" r:id="rId2"/>
    <p:sldId id="883" r:id="rId3"/>
    <p:sldId id="928" r:id="rId4"/>
    <p:sldId id="929" r:id="rId5"/>
    <p:sldId id="911" r:id="rId6"/>
    <p:sldId id="912" r:id="rId7"/>
    <p:sldId id="914" r:id="rId8"/>
    <p:sldId id="916" r:id="rId9"/>
    <p:sldId id="917" r:id="rId10"/>
    <p:sldId id="919" r:id="rId11"/>
    <p:sldId id="923" r:id="rId12"/>
    <p:sldId id="924" r:id="rId13"/>
    <p:sldId id="925" r:id="rId14"/>
    <p:sldId id="926" r:id="rId15"/>
    <p:sldId id="927" r:id="rId16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CC"/>
    <a:srgbClr val="000000"/>
    <a:srgbClr val="000066"/>
    <a:srgbClr val="660033"/>
    <a:srgbClr val="FF0066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84871" autoAdjust="0"/>
  </p:normalViewPr>
  <p:slideViewPr>
    <p:cSldViewPr>
      <p:cViewPr varScale="1">
        <p:scale>
          <a:sx n="45" d="100"/>
          <a:sy n="45" d="100"/>
        </p:scale>
        <p:origin x="1488" y="5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hangingPunct="0">
              <a:defRPr sz="1200">
                <a:solidFill>
                  <a:srgbClr val="1A1844"/>
                </a:solidFill>
                <a:latin typeface="Lucida Gran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hangingPunct="0">
              <a:defRPr sz="1200">
                <a:solidFill>
                  <a:srgbClr val="1A1844"/>
                </a:solidFill>
                <a:latin typeface="Lucida Gran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752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hangingPunct="0">
              <a:defRPr sz="1200">
                <a:solidFill>
                  <a:srgbClr val="1A1844"/>
                </a:solidFill>
                <a:latin typeface="Lucida Gran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1A1844"/>
                </a:solidFill>
                <a:latin typeface="Lucida Grande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D2B4D2-A489-4929-93FC-F78A91F2490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59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1pPr>
    <a:lvl2pPr marL="4572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2pPr>
    <a:lvl3pPr marL="9144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3pPr>
    <a:lvl4pPr marL="13716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4pPr>
    <a:lvl5pPr marL="18288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D346C585-DDE7-4BEF-9673-271FE687B003}" type="slidenum">
              <a:rPr lang="ar-SA" smtClean="0">
                <a:solidFill>
                  <a:srgbClr val="1A1844"/>
                </a:solidFill>
                <a:latin typeface="Lucida Grande" charset="0"/>
                <a:cs typeface="Arial" panose="020B0604020202020204" pitchFamily="34" charset="0"/>
              </a:rPr>
              <a:pPr/>
              <a:t>2</a:t>
            </a:fld>
            <a:endParaRPr lang="en-US" smtClean="0">
              <a:solidFill>
                <a:srgbClr val="1A1844"/>
              </a:solidFill>
              <a:latin typeface="Lucida Grande" charset="0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6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3004800" cy="97536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lIns="130019" tIns="65010" rIns="130019" bIns="65010" anchor="ctr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defRPr/>
              </a:pPr>
              <a:endParaRPr lang="fa-IR" sz="3400" smtClean="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lIns="130019" tIns="65010" rIns="130019" bIns="65010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3400" smtClean="0"/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lIns="130019" tIns="65010" rIns="130019" bIns="65010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lIns="130019" tIns="65010" rIns="130019" bIns="65010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lIns="130019" tIns="65010" rIns="130019" bIns="65010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 lIns="130019" tIns="65010" rIns="130019" bIns="65010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lIns="130019" tIns="65010" rIns="130019" bIns="65010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lIns="130019" tIns="65010" rIns="130019" bIns="65010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 lIns="130019" tIns="65010" rIns="130019" bIns="65010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lIns="130019" tIns="65010" rIns="130019" bIns="65010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lIns="130019" tIns="65010" rIns="130019" bIns="65010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lIns="130019" tIns="65010" rIns="130019" bIns="65010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</p:grpSp>
      </p:grpSp>
      <p:sp>
        <p:nvSpPr>
          <p:cNvPr id="1577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4225925" y="2600325"/>
            <a:ext cx="8561388" cy="3143250"/>
          </a:xfrm>
        </p:spPr>
        <p:txBody>
          <a:bodyPr/>
          <a:lstStyle>
            <a:lvl1pPr>
              <a:defRPr sz="71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77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4225925" y="6069013"/>
            <a:ext cx="8561388" cy="249237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50875" y="8886825"/>
            <a:ext cx="3033713" cy="649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1445-6310-494F-B62F-1A41F57CEA8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47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2CD94-3B93-4DEE-9670-61C919B5DEE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9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650875"/>
            <a:ext cx="2925762" cy="7694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650875"/>
            <a:ext cx="8624888" cy="7694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AC037-E407-4339-A87A-F80DA60C1D4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34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650875"/>
            <a:ext cx="11703050" cy="1949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50875" y="2817813"/>
            <a:ext cx="11703050" cy="5527675"/>
          </a:xfrm>
        </p:spPr>
        <p:txBody>
          <a:bodyPr lIns="130032" tIns="65017" rIns="130032" bIns="65017"/>
          <a:lstStyle/>
          <a:p>
            <a:pPr lvl="0"/>
            <a:endParaRPr lang="en-US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54C84-868F-4FD1-B499-F0341FA49C2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61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0EB42-7A20-4683-8BCC-51F05A0DF55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2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8E34B-BB0A-4C6C-A798-8B3CEA1220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7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817813"/>
            <a:ext cx="5775325" cy="552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7813"/>
            <a:ext cx="5775325" cy="552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535C8-860E-4C29-A833-F68350954C2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4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FE109-0780-4267-B0D0-7A2364FF887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5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E039-2A18-487F-BC68-0ECD827054B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2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B8DA3-2CC8-4515-963E-85EA327E9A4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0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C9D71-28DD-4D34-ACE6-1C27837EEA1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8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 lIns="130046" tIns="65023" rIns="130046" bIns="65023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8FA87-EB81-415E-8BD9-B3CFC10F800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413" y="8886825"/>
            <a:ext cx="41179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19" tIns="65010" rIns="130019" bIns="6501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213" y="8886825"/>
            <a:ext cx="30337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19" tIns="65010" rIns="130019" bIns="650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DFA670-9500-4C19-8592-BF42B5956B4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3004800" cy="776288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lIns="130019" tIns="65010" rIns="130019" bIns="65010" anchor="ctr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defRPr/>
              </a:pPr>
              <a:endParaRPr lang="fa-IR" sz="3400" smtClean="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lIns="130019" tIns="65010" rIns="130019" bIns="65010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3400" smtClean="0"/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lIns="130019" tIns="65010" rIns="130019" bIns="65010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lIns="130019" tIns="65010" rIns="130019" bIns="65010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lIns="130019" tIns="65010" rIns="130019" bIns="65010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lIns="130019" tIns="65010" rIns="130019" bIns="65010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lIns="130019" tIns="65010" rIns="130019" bIns="65010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3400" smtClean="0"/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lIns="130019" tIns="65010" rIns="130019" bIns="65010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lIns="130019" tIns="65010" rIns="130019" bIns="65010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650875"/>
            <a:ext cx="117030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19" tIns="65010" rIns="130019" bIns="650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817813"/>
            <a:ext cx="1170305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19" tIns="65010" rIns="130019" bIns="650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66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875" y="8882063"/>
            <a:ext cx="303371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19" tIns="65010" rIns="130019" bIns="6501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5" r:id="rId1"/>
    <p:sldLayoutId id="2147484774" r:id="rId2"/>
    <p:sldLayoutId id="2147484775" r:id="rId3"/>
    <p:sldLayoutId id="2147484776" r:id="rId4"/>
    <p:sldLayoutId id="2147484777" r:id="rId5"/>
    <p:sldLayoutId id="2147484778" r:id="rId6"/>
    <p:sldLayoutId id="2147484779" r:id="rId7"/>
    <p:sldLayoutId id="2147484780" r:id="rId8"/>
    <p:sldLayoutId id="2147484781" r:id="rId9"/>
    <p:sldLayoutId id="2147484782" r:id="rId10"/>
    <p:sldLayoutId id="2147484783" r:id="rId11"/>
    <p:sldLayoutId id="2147484784" r:id="rId12"/>
  </p:sldLayoutIdLst>
  <p:timing>
    <p:tnLst>
      <p:par>
        <p:cTn id="1" dur="indefinite" restart="never" nodeType="tmRoot"/>
      </p:par>
    </p:tnLst>
  </p:timing>
  <p:txStyles>
    <p:titleStyle>
      <a:lvl1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</a:defRPr>
      </a:lvl1pPr>
      <a:lvl2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2pPr>
      <a:lvl3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3pPr>
      <a:lvl4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4pPr>
      <a:lvl5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5pPr>
      <a:lvl6pPr marL="4572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6pPr>
      <a:lvl7pPr marL="9144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7pPr>
      <a:lvl8pPr marL="13716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8pPr>
      <a:lvl9pPr marL="18288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487363" indent="-487363" algn="r" defTabSz="1300163" rtl="1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7275" indent="-406400" algn="r" defTabSz="1300163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4000">
          <a:solidFill>
            <a:schemeClr val="tx1"/>
          </a:solidFill>
          <a:latin typeface="+mn-lt"/>
          <a:cs typeface="+mn-cs"/>
        </a:defRPr>
      </a:lvl2pPr>
      <a:lvl3pPr marL="1625600" indent="-325438" algn="r" defTabSz="1300163" rtl="1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3400">
          <a:solidFill>
            <a:schemeClr val="tx1"/>
          </a:solidFill>
          <a:latin typeface="+mn-lt"/>
          <a:cs typeface="+mn-cs"/>
        </a:defRPr>
      </a:lvl3pPr>
      <a:lvl4pPr marL="2276475" indent="-325438" algn="r" defTabSz="1300163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4pPr>
      <a:lvl5pPr marL="2925763" indent="-325438" algn="r" defTabSz="1300163" rtl="1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5pPr>
      <a:lvl6pPr marL="33829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6pPr>
      <a:lvl7pPr marL="38401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7pPr>
      <a:lvl8pPr marL="42973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8pPr>
      <a:lvl9pPr marL="47545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.png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png"/><Relationship Id="rId5" Type="http://schemas.openxmlformats.org/officeDocument/2006/relationships/image" Target="../media/image6.w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3.png"/><Relationship Id="rId5" Type="http://schemas.openxmlformats.org/officeDocument/2006/relationships/image" Target="../media/image8.w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ttp://imanprs.persiangig.com/image/nastaligh/sefaresh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854200"/>
            <a:ext cx="11161712" cy="63976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203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pic>
        <p:nvPicPr>
          <p:cNvPr id="51204" name="Picture 9"/>
          <p:cNvPicPr>
            <a:picLocks noChangeAspect="1" noChangeArrowheads="1"/>
          </p:cNvPicPr>
          <p:nvPr/>
        </p:nvPicPr>
        <p:blipFill>
          <a:blip r:embed="rId5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507" y="2521939"/>
            <a:ext cx="6391768" cy="615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62188" y="8493761"/>
            <a:ext cx="12031697" cy="4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76" b="1">
                <a:latin typeface="Arial" panose="020B0604020202020204" pitchFamily="34" charset="0"/>
              </a:rPr>
              <a:t>Relative hormone profiles in the cow during the periparturient period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0792" y="628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87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ChangeArrowheads="1"/>
          </p:cNvSpPr>
          <p:nvPr/>
        </p:nvSpPr>
        <p:spPr bwMode="auto">
          <a:xfrm>
            <a:off x="562188" y="2111024"/>
            <a:ext cx="12187484" cy="706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rtl="0" eaLnBrk="1" hangingPunct="1">
              <a:lnSpc>
                <a:spcPct val="150000"/>
              </a:lnSpc>
            </a:pPr>
            <a:r>
              <a:rPr lang="en-US" sz="4551">
                <a:latin typeface="Times New Roman" panose="02020603050405020304" pitchFamily="18" charset="0"/>
                <a:cs typeface="Times New Roman" panose="02020603050405020304" pitchFamily="18" charset="0"/>
              </a:rPr>
              <a:t>In pre-parturition period birth canal is lubricated by:</a:t>
            </a: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Mucus secretion in cervix and vagina</a:t>
            </a: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Fetal membrane rupture and loss of amniotic and allantoic fluid </a:t>
            </a:r>
            <a:endParaRPr lang="en-US" sz="45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300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2760" y="412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71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ChangeArrowheads="1"/>
          </p:cNvSpPr>
          <p:nvPr/>
        </p:nvSpPr>
        <p:spPr bwMode="auto">
          <a:xfrm>
            <a:off x="562188" y="2111023"/>
            <a:ext cx="12187484" cy="337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rtl="0" eaLnBrk="1" hangingPunct="1">
              <a:lnSpc>
                <a:spcPct val="150000"/>
              </a:lnSpc>
            </a:pPr>
            <a:r>
              <a:rPr lang="en-US" sz="455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US" sz="45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fetus enters the birth canal, it becomes hypoxic</a:t>
            </a:r>
          </a:p>
          <a:p>
            <a:pPr algn="just" rtl="0" eaLnBrk="1" hangingPunct="1">
              <a:lnSpc>
                <a:spcPct val="150000"/>
              </a:lnSpc>
            </a:pPr>
            <a:r>
              <a:rPr lang="en-US" sz="455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Hypoxia </a:t>
            </a:r>
            <a:r>
              <a:rPr lang="en-US" sz="45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promotes fetal movement that, in turn, promotes further </a:t>
            </a:r>
            <a:r>
              <a:rPr lang="en-US" sz="455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myometrial</a:t>
            </a:r>
            <a:r>
              <a:rPr lang="en-US" sz="45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contraction</a:t>
            </a:r>
          </a:p>
        </p:txBody>
      </p:sp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324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6776" y="412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07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ChangeArrowheads="1"/>
          </p:cNvSpPr>
          <p:nvPr/>
        </p:nvSpPr>
        <p:spPr bwMode="auto">
          <a:xfrm>
            <a:off x="562188" y="2111024"/>
            <a:ext cx="12187484" cy="706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rtl="0" eaLnBrk="1" hangingPunct="1">
              <a:lnSpc>
                <a:spcPct val="150000"/>
              </a:lnSpc>
            </a:pPr>
            <a:r>
              <a:rPr lang="en-US" sz="455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5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species, expulsion of the fetal membranes quickly follows expulsion of the fetus</a:t>
            </a:r>
          </a:p>
          <a:p>
            <a:pPr algn="just" rtl="0" eaLnBrk="1" hangingPunct="1">
              <a:lnSpc>
                <a:spcPct val="150000"/>
              </a:lnSpc>
            </a:pPr>
            <a:r>
              <a:rPr lang="en-US" sz="455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lang="en-US" sz="45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believed that vasoconstriction of arteries in villi reduces pressure and thus allows the villi to be release from the crypts </a:t>
            </a:r>
          </a:p>
        </p:txBody>
      </p:sp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7348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8784" y="340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31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ChangeArrowheads="1"/>
          </p:cNvSpPr>
          <p:nvPr/>
        </p:nvSpPr>
        <p:spPr bwMode="auto">
          <a:xfrm>
            <a:off x="562188" y="2111024"/>
            <a:ext cx="12187484" cy="706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rtl="0" eaLnBrk="1" hangingPunct="1">
              <a:lnSpc>
                <a:spcPct val="150000"/>
              </a:lnSpc>
            </a:pPr>
            <a:r>
              <a:rPr lang="en-US" sz="455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Prolonged </a:t>
            </a:r>
            <a:r>
              <a:rPr lang="en-US" sz="45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parturition can result in serious complications to both the fetus and dam.</a:t>
            </a:r>
          </a:p>
          <a:p>
            <a:pPr algn="just" rtl="0" eaLnBrk="1" hangingPunct="1">
              <a:lnSpc>
                <a:spcPct val="150000"/>
              </a:lnSpc>
            </a:pPr>
            <a:r>
              <a:rPr lang="en-US" sz="455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Different </a:t>
            </a:r>
            <a:r>
              <a:rPr lang="en-US" sz="45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 for dystocia: </a:t>
            </a: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Excessive </a:t>
            </a:r>
            <a:r>
              <a:rPr lang="en-US" sz="39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of fetus</a:t>
            </a: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Failure </a:t>
            </a:r>
            <a:r>
              <a:rPr lang="en-US" sz="39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proper fetal </a:t>
            </a:r>
            <a:r>
              <a:rPr lang="en-US" sz="398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ritation</a:t>
            </a:r>
            <a:endParaRPr lang="en-US" sz="3982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Multiple </a:t>
            </a:r>
            <a:r>
              <a:rPr lang="en-US" sz="39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births in </a:t>
            </a:r>
            <a:r>
              <a:rPr lang="en-US" sz="398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monotocous</a:t>
            </a:r>
            <a:r>
              <a:rPr lang="en-US" sz="39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species</a:t>
            </a:r>
          </a:p>
        </p:txBody>
      </p:sp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8372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6816" y="412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91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>
            <a:off x="460588" y="677334"/>
            <a:ext cx="12187484" cy="1006969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3413">
                <a:solidFill>
                  <a:srgbClr val="000000"/>
                </a:solidFill>
                <a:latin typeface="Comic Sans MS" panose="030F0702030302020204" pitchFamily="66" charset="0"/>
              </a:rPr>
              <a:t>Some research papers associated to this lecture</a:t>
            </a:r>
          </a:p>
        </p:txBody>
      </p:sp>
      <p:pic>
        <p:nvPicPr>
          <p:cNvPr id="5" name="Picture 4" descr="I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2463" y="237067"/>
            <a:ext cx="1639147" cy="1578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9396" name="Text Box 7"/>
          <p:cNvSpPr txBox="1">
            <a:spLocks noChangeArrowheads="1"/>
          </p:cNvSpPr>
          <p:nvPr/>
        </p:nvSpPr>
        <p:spPr bwMode="auto">
          <a:xfrm>
            <a:off x="609601" y="2481299"/>
            <a:ext cx="11982027" cy="718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rtl="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Garamond" panose="02020404030301010803" pitchFamily="18" charset="0"/>
              <a:buAutoNum type="arabicPeriod"/>
            </a:pPr>
            <a:r>
              <a:rPr lang="en-US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Leibovicha, H., et al. 2001. Effects of recombinant ovine placental lactogen and recombinant ovine growth hormone on growth of lambs and milk production of ewes. Livestock Production Science 68: 79–86.  </a:t>
            </a:r>
          </a:p>
          <a:p>
            <a:pPr algn="just" rtl="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Garamond" panose="02020404030301010803" pitchFamily="18" charset="0"/>
              <a:buAutoNum type="arabicPeriod"/>
            </a:pPr>
            <a:r>
              <a:rPr lang="en-US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Probo, M., et al. 2011. Peripartal Hormonal Changes in Alpine Goats: a Comparison Between Physiological and Pathological Parturition. </a:t>
            </a:r>
            <a:r>
              <a:rPr lang="pl-PL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 Dom Anim 46</a:t>
            </a:r>
            <a:r>
              <a:rPr lang="en-US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1004–1010</a:t>
            </a:r>
            <a:r>
              <a:rPr lang="en-US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rtl="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Garamond" panose="02020404030301010803" pitchFamily="18" charset="0"/>
              <a:buAutoNum type="arabicPeriod"/>
            </a:pPr>
            <a:r>
              <a:rPr lang="en-US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Leury, B. J.,  et al. 2003. Effect of insulin and growth hormone on plasma leptin in periparturient dairy cows. Am. J. Physiol. Regul. Integr. Comp. Physiol. 285: 1107–1115.</a:t>
            </a:r>
          </a:p>
          <a:p>
            <a:pPr algn="just" rtl="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Garamond" panose="02020404030301010803" pitchFamily="18" charset="0"/>
              <a:buAutoNum type="arabicPeriod"/>
            </a:pPr>
            <a:r>
              <a:rPr lang="pl-PL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Murawsk</a:t>
            </a:r>
            <a:r>
              <a:rPr lang="en-US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M., et al. 2011. </a:t>
            </a:r>
            <a:r>
              <a:rPr lang="it-IT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Cortisol, progesterone and estradiol secretion </a:t>
            </a:r>
            <a:r>
              <a:rPr lang="en-US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vitro in postpartum placental cotyledons of ewes that gave birth to single or twin lambs. </a:t>
            </a:r>
            <a:r>
              <a:rPr lang="it-IT" sz="256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Ann. Anim. Sci., 11: 53–60.</a:t>
            </a:r>
            <a:endParaRPr lang="en-US" sz="256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62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284163" y="233363"/>
            <a:ext cx="2367944" cy="2356357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24" name="Rectangle 13"/>
          <p:cNvSpPr>
            <a:spLocks noChangeArrowheads="1"/>
          </p:cNvSpPr>
          <p:nvPr/>
        </p:nvSpPr>
        <p:spPr bwMode="auto">
          <a:xfrm>
            <a:off x="2233613" y="3025775"/>
            <a:ext cx="108934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1" eaLnBrk="1" hangingPunct="1">
              <a:defRPr/>
            </a:pPr>
            <a:r>
              <a:rPr lang="en-US" sz="6000" b="1" dirty="0">
                <a:solidFill>
                  <a:srgbClr val="000066"/>
                </a:solidFill>
                <a:cs typeface="B Zar" panose="00000400000000000000" pitchFamily="2" charset="-78"/>
              </a:rPr>
              <a:t>Advanced </a:t>
            </a:r>
          </a:p>
          <a:p>
            <a:pPr algn="ctr" rtl="1" eaLnBrk="1" hangingPunct="1">
              <a:defRPr/>
            </a:pPr>
            <a:r>
              <a:rPr lang="en-US" sz="6000" b="1" dirty="0">
                <a:solidFill>
                  <a:srgbClr val="000066"/>
                </a:solidFill>
                <a:cs typeface="B Zar" panose="00000400000000000000" pitchFamily="2" charset="-78"/>
              </a:rPr>
              <a:t>Reproductive Physiology</a:t>
            </a:r>
          </a:p>
          <a:p>
            <a:pPr algn="ctr" rtl="1" eaLnBrk="1" hangingPunct="1">
              <a:lnSpc>
                <a:spcPct val="150000"/>
              </a:lnSpc>
              <a:defRPr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(for MSc students, Part </a:t>
            </a: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5-2)</a:t>
            </a:r>
            <a:endParaRPr lang="en-US" sz="3600" b="1" dirty="0">
              <a:solidFill>
                <a:schemeClr val="bg2">
                  <a:lumMod val="50000"/>
                </a:schemeClr>
              </a:solidFill>
              <a:cs typeface="B Zar" panose="00000400000000000000" pitchFamily="2" charset="-78"/>
            </a:endParaRPr>
          </a:p>
        </p:txBody>
      </p:sp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525463" y="6705600"/>
            <a:ext cx="1195228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 sz="2200" b="1">
                <a:solidFill>
                  <a:srgbClr val="C00000"/>
                </a:solidFill>
              </a:rPr>
              <a:t>Presented by: A. Riasi (</a:t>
            </a:r>
            <a:r>
              <a:rPr lang="en-US" sz="2200" b="1">
                <a:solidFill>
                  <a:srgbClr val="C00000"/>
                </a:solidFill>
                <a:latin typeface="Segoe Script" panose="020B0504020000000003" pitchFamily="34" charset="0"/>
              </a:rPr>
              <a:t>Associated Professor in Animal Nutrition and Physiology</a:t>
            </a:r>
            <a:r>
              <a:rPr lang="en-US" sz="2200" b="1">
                <a:solidFill>
                  <a:srgbClr val="C00000"/>
                </a:solidFill>
              </a:rPr>
              <a:t>)</a:t>
            </a:r>
          </a:p>
          <a:p>
            <a:pPr algn="ctr" eaLnBrk="1" hangingPunct="1">
              <a:lnSpc>
                <a:spcPct val="200000"/>
              </a:lnSpc>
            </a:pPr>
            <a:r>
              <a:rPr lang="en-US" sz="2000" b="1">
                <a:solidFill>
                  <a:srgbClr val="C00000"/>
                </a:solidFill>
              </a:rPr>
              <a:t>Department of Animal Science, College of Agriculture, Isfahan University of Technology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8824" y="340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63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2227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60" y="2111024"/>
            <a:ext cx="7486791" cy="752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6816" y="556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44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3251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9712" y="1852464"/>
            <a:ext cx="11429589" cy="7642577"/>
            <a:chOff x="309712" y="1852464"/>
            <a:chExt cx="11429589" cy="7642577"/>
          </a:xfrm>
        </p:grpSpPr>
        <p:pic>
          <p:nvPicPr>
            <p:cNvPr id="53252" name="Picture 5"/>
            <p:cNvPicPr>
              <a:picLocks noChangeAspect="1" noChangeArrowheads="1"/>
            </p:cNvPicPr>
            <p:nvPr/>
          </p:nvPicPr>
          <p:blipFill>
            <a:blip r:embed="rId5" cstate="print">
              <a:lum bright="-18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288" y="1852464"/>
              <a:ext cx="6245013" cy="7642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lum bright="-18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4" r="59896" b="73427"/>
            <a:stretch/>
          </p:blipFill>
          <p:spPr bwMode="auto">
            <a:xfrm>
              <a:off x="309712" y="2140496"/>
              <a:ext cx="5596074" cy="482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66296" y="1924472"/>
              <a:ext cx="2304256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fa-IR" dirty="0"/>
            </a:p>
          </p:txBody>
        </p:sp>
      </p:grp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760" y="268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93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4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34" y="2418081"/>
            <a:ext cx="8703734" cy="63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973104" y="8927254"/>
            <a:ext cx="12031697" cy="4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76" b="1">
                <a:latin typeface="Arial" panose="020B0604020202020204" pitchFamily="34" charset="0"/>
              </a:rPr>
              <a:t>Plasma cortisol concentration changes during sheep gestation (Yuen et al. 2004)</a:t>
            </a:r>
          </a:p>
        </p:txBody>
      </p:sp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3013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2800" y="412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4481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ChangeArrowheads="1"/>
          </p:cNvSpPr>
          <p:nvPr/>
        </p:nvSpPr>
        <p:spPr bwMode="auto">
          <a:xfrm>
            <a:off x="562188" y="1996480"/>
            <a:ext cx="12187484" cy="706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rtl="0" eaLnBrk="1" hangingPunct="1">
              <a:lnSpc>
                <a:spcPct val="150000"/>
              </a:lnSpc>
            </a:pPr>
            <a:r>
              <a:rPr lang="en-US" sz="455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5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Prepartum</a:t>
            </a:r>
            <a:r>
              <a:rPr lang="en-US" sz="455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5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</a:t>
            </a:r>
            <a:r>
              <a:rPr lang="en-US" sz="455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circulating </a:t>
            </a:r>
            <a:r>
              <a:rPr lang="en-US" sz="455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cortisol is required for the differentiation and maturation of key fetal organs:</a:t>
            </a:r>
            <a:endParaRPr lang="en-US" sz="455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9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endParaRPr lang="en-US" sz="3982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4036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0752" y="412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43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562188" y="2068488"/>
            <a:ext cx="12187484" cy="706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rtl="0" eaLnBrk="1" hangingPunct="1">
              <a:lnSpc>
                <a:spcPct val="150000"/>
              </a:lnSpc>
            </a:pPr>
            <a:r>
              <a:rPr lang="en-US" sz="455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45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endocrine changes cause two major events to occur:  </a:t>
            </a: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Removal </a:t>
            </a:r>
            <a:r>
              <a:rPr lang="en-US" sz="39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398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myometrial</a:t>
            </a:r>
            <a:r>
              <a:rPr lang="en-US" sz="39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“progesterone block” enabling </a:t>
            </a:r>
            <a:r>
              <a:rPr lang="en-US" sz="398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myometrial</a:t>
            </a:r>
            <a:r>
              <a:rPr lang="en-US" sz="39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contractions to begin</a:t>
            </a: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Increased </a:t>
            </a:r>
            <a:r>
              <a:rPr lang="en-US" sz="39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tract secretions particularly by the cervix</a:t>
            </a:r>
          </a:p>
        </p:txBody>
      </p:sp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6084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4768" y="340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00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ChangeArrowheads="1"/>
          </p:cNvSpPr>
          <p:nvPr/>
        </p:nvSpPr>
        <p:spPr bwMode="auto">
          <a:xfrm>
            <a:off x="562188" y="1924472"/>
            <a:ext cx="12187484" cy="706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rtl="0" eaLnBrk="1" hangingPunct="1">
              <a:lnSpc>
                <a:spcPct val="150000"/>
              </a:lnSpc>
            </a:pPr>
            <a:r>
              <a:rPr lang="en-US" sz="455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Effect </a:t>
            </a:r>
            <a:r>
              <a:rPr lang="en-US" sz="45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fetal corticoids:</a:t>
            </a: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Converting </a:t>
            </a:r>
            <a:r>
              <a:rPr lang="en-US" sz="39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progesterone to estradiol</a:t>
            </a:r>
          </a:p>
          <a:p>
            <a:pPr lvl="1" algn="just" rtl="0" eaLnBrk="1" hangingPunct="1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</a:pPr>
            <a:r>
              <a:rPr lang="en-US" sz="3982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Synthesizing </a:t>
            </a:r>
            <a:r>
              <a:rPr lang="en-US" sz="39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PGF2</a:t>
            </a:r>
            <a:r>
              <a:rPr lang="el-GR" sz="39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98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placenta</a:t>
            </a:r>
          </a:p>
          <a:p>
            <a:pPr lvl="2" algn="just" rtl="0" eaLnBrk="1" hangingPunct="1">
              <a:lnSpc>
                <a:spcPct val="150000"/>
              </a:lnSpc>
              <a:buClr>
                <a:schemeClr val="tx2"/>
              </a:buClr>
              <a:buSzPct val="60000"/>
            </a:pPr>
            <a:r>
              <a:rPr lang="en-US" sz="3413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US" sz="3413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estradiol and prostaglandin become elevated, the myometrium becomes increasingly more active</a:t>
            </a:r>
          </a:p>
          <a:p>
            <a:pPr lvl="2" algn="just" rtl="0" eaLnBrk="1" hangingPunct="1">
              <a:lnSpc>
                <a:spcPct val="150000"/>
              </a:lnSpc>
              <a:buClr>
                <a:schemeClr val="tx2"/>
              </a:buClr>
              <a:buSzPct val="60000"/>
            </a:pPr>
            <a:r>
              <a:rPr lang="en-US" sz="3413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CL of pregnancy regress</a:t>
            </a:r>
            <a:r>
              <a:rPr lang="en-US" sz="341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8132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8744" y="484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6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I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2107" y="219005"/>
            <a:ext cx="1433690" cy="138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9155" name="AutoShape 2"/>
          <p:cNvSpPr>
            <a:spLocks noChangeArrowheads="1"/>
          </p:cNvSpPr>
          <p:nvPr/>
        </p:nvSpPr>
        <p:spPr bwMode="auto">
          <a:xfrm>
            <a:off x="568960" y="984391"/>
            <a:ext cx="10848623" cy="8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5120">
                <a:latin typeface="Comic Sans MS" panose="030F0702030302020204" pitchFamily="66" charset="0"/>
              </a:rPr>
              <a:t>Physiology of parturition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5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75" y="2316481"/>
            <a:ext cx="6425636" cy="706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8784" y="412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58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Bubbles">
      <a:dk1>
        <a:srgbClr val="0C002C"/>
      </a:dk1>
      <a:lt1>
        <a:srgbClr val="FFFFFF"/>
      </a:lt1>
      <a:dk2>
        <a:srgbClr val="236626"/>
      </a:dk2>
      <a:lt2>
        <a:srgbClr val="D7C8FE"/>
      </a:lt2>
      <a:accent1>
        <a:srgbClr val="4203E7"/>
      </a:accent1>
      <a:accent2>
        <a:srgbClr val="842F73"/>
      </a:accent2>
      <a:accent3>
        <a:srgbClr val="7532A8"/>
      </a:accent3>
      <a:accent4>
        <a:srgbClr val="F7A107"/>
      </a:accent4>
      <a:accent5>
        <a:srgbClr val="C86DCF"/>
      </a:accent5>
      <a:accent6>
        <a:srgbClr val="E6B500"/>
      </a:accent6>
      <a:hlink>
        <a:srgbClr val="FFDE66"/>
      </a:hlink>
      <a:folHlink>
        <a:srgbClr val="D490C5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10797</TotalTime>
  <Pages>0</Pages>
  <Words>483</Words>
  <Characters>0</Characters>
  <Application>Microsoft Office PowerPoint</Application>
  <PresentationFormat>Custom</PresentationFormat>
  <Lines>0</Lines>
  <Paragraphs>54</Paragraphs>
  <Slides>15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 Black</vt:lpstr>
      <vt:lpstr>B Zar</vt:lpstr>
      <vt:lpstr>Comic Sans MS</vt:lpstr>
      <vt:lpstr>Garamond</vt:lpstr>
      <vt:lpstr>Lucida Grande</vt:lpstr>
      <vt:lpstr>Segoe Script</vt:lpstr>
      <vt:lpstr>Times New Roman</vt:lpstr>
      <vt:lpstr>Wingdings</vt:lpstr>
      <vt:lpstr>Pixel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9 - Fatty Acid Metabolism</dc:title>
  <dc:creator>win7</dc:creator>
  <cp:keywords>OPA</cp:keywords>
  <cp:lastModifiedBy>AR</cp:lastModifiedBy>
  <cp:revision>1591</cp:revision>
  <dcterms:modified xsi:type="dcterms:W3CDTF">2020-05-18T17:41:51Z</dcterms:modified>
</cp:coreProperties>
</file>